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Lst>
  <p:sldSz cx="43891200" cy="32918400"/>
  <p:notesSz cx="7010400" cy="9236075"/>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27" d="100"/>
          <a:sy n="27" d="100"/>
        </p:scale>
        <p:origin x="-1638" y="-126"/>
      </p:cViewPr>
      <p:guideLst>
        <p:guide orient="horz" pos="10368"/>
        <p:guide pos="13824"/>
      </p:guideLst>
    </p:cSldViewPr>
  </p:slideViewPr>
  <p:notesTextViewPr>
    <p:cViewPr>
      <p:scale>
        <a:sx n="1" d="1"/>
        <a:sy n="1" d="1"/>
      </p:scale>
      <p:origin x="0" y="0"/>
    </p:cViewPr>
  </p:notesTextViewPr>
  <p:gridSpacing cx="91439" cy="91439"/>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B11000-2219-4C56-8177-7D000FE51444}" type="datetimeFigureOut">
              <a:rPr lang="en-US" smtClean="0"/>
              <a:t>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6137B-EE08-47B8-9D8C-9E9E0C1A5CD5}" type="slidenum">
              <a:rPr lang="en-US" smtClean="0"/>
              <a:t>‹#›</a:t>
            </a:fld>
            <a:endParaRPr lang="en-US"/>
          </a:p>
        </p:txBody>
      </p:sp>
    </p:spTree>
    <p:extLst>
      <p:ext uri="{BB962C8B-B14F-4D97-AF65-F5344CB8AC3E}">
        <p14:creationId xmlns:p14="http://schemas.microsoft.com/office/powerpoint/2010/main" val="1802355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B11000-2219-4C56-8177-7D000FE51444}" type="datetimeFigureOut">
              <a:rPr lang="en-US" smtClean="0"/>
              <a:t>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6137B-EE08-47B8-9D8C-9E9E0C1A5CD5}" type="slidenum">
              <a:rPr lang="en-US" smtClean="0"/>
              <a:t>‹#›</a:t>
            </a:fld>
            <a:endParaRPr lang="en-US"/>
          </a:p>
        </p:txBody>
      </p:sp>
    </p:spTree>
    <p:extLst>
      <p:ext uri="{BB962C8B-B14F-4D97-AF65-F5344CB8AC3E}">
        <p14:creationId xmlns:p14="http://schemas.microsoft.com/office/powerpoint/2010/main" val="576424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B11000-2219-4C56-8177-7D000FE51444}" type="datetimeFigureOut">
              <a:rPr lang="en-US" smtClean="0"/>
              <a:t>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6137B-EE08-47B8-9D8C-9E9E0C1A5CD5}" type="slidenum">
              <a:rPr lang="en-US" smtClean="0"/>
              <a:t>‹#›</a:t>
            </a:fld>
            <a:endParaRPr lang="en-US"/>
          </a:p>
        </p:txBody>
      </p:sp>
    </p:spTree>
    <p:extLst>
      <p:ext uri="{BB962C8B-B14F-4D97-AF65-F5344CB8AC3E}">
        <p14:creationId xmlns:p14="http://schemas.microsoft.com/office/powerpoint/2010/main" val="1187595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B11000-2219-4C56-8177-7D000FE51444}" type="datetimeFigureOut">
              <a:rPr lang="en-US" smtClean="0"/>
              <a:t>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6137B-EE08-47B8-9D8C-9E9E0C1A5CD5}" type="slidenum">
              <a:rPr lang="en-US" smtClean="0"/>
              <a:t>‹#›</a:t>
            </a:fld>
            <a:endParaRPr lang="en-US"/>
          </a:p>
        </p:txBody>
      </p:sp>
    </p:spTree>
    <p:extLst>
      <p:ext uri="{BB962C8B-B14F-4D97-AF65-F5344CB8AC3E}">
        <p14:creationId xmlns:p14="http://schemas.microsoft.com/office/powerpoint/2010/main" val="1410427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B11000-2219-4C56-8177-7D000FE51444}" type="datetimeFigureOut">
              <a:rPr lang="en-US" smtClean="0"/>
              <a:t>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6137B-EE08-47B8-9D8C-9E9E0C1A5CD5}" type="slidenum">
              <a:rPr lang="en-US" smtClean="0"/>
              <a:t>‹#›</a:t>
            </a:fld>
            <a:endParaRPr lang="en-US"/>
          </a:p>
        </p:txBody>
      </p:sp>
    </p:spTree>
    <p:extLst>
      <p:ext uri="{BB962C8B-B14F-4D97-AF65-F5344CB8AC3E}">
        <p14:creationId xmlns:p14="http://schemas.microsoft.com/office/powerpoint/2010/main" val="21351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B11000-2219-4C56-8177-7D000FE51444}" type="datetimeFigureOut">
              <a:rPr lang="en-US" smtClean="0"/>
              <a:t>7/11/2014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66137B-EE08-47B8-9D8C-9E9E0C1A5CD5}" type="slidenum">
              <a:rPr lang="en-US" smtClean="0"/>
              <a:t>‹#›</a:t>
            </a:fld>
            <a:endParaRPr lang="en-US"/>
          </a:p>
        </p:txBody>
      </p:sp>
    </p:spTree>
    <p:extLst>
      <p:ext uri="{BB962C8B-B14F-4D97-AF65-F5344CB8AC3E}">
        <p14:creationId xmlns:p14="http://schemas.microsoft.com/office/powerpoint/2010/main" val="683980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B11000-2219-4C56-8177-7D000FE51444}" type="datetimeFigureOut">
              <a:rPr lang="en-US" smtClean="0"/>
              <a:t>7/11/2014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66137B-EE08-47B8-9D8C-9E9E0C1A5CD5}" type="slidenum">
              <a:rPr lang="en-US" smtClean="0"/>
              <a:t>‹#›</a:t>
            </a:fld>
            <a:endParaRPr lang="en-US"/>
          </a:p>
        </p:txBody>
      </p:sp>
    </p:spTree>
    <p:extLst>
      <p:ext uri="{BB962C8B-B14F-4D97-AF65-F5344CB8AC3E}">
        <p14:creationId xmlns:p14="http://schemas.microsoft.com/office/powerpoint/2010/main" val="117182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B11000-2219-4C56-8177-7D000FE51444}" type="datetimeFigureOut">
              <a:rPr lang="en-US" smtClean="0"/>
              <a:t>7/11/2014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66137B-EE08-47B8-9D8C-9E9E0C1A5CD5}" type="slidenum">
              <a:rPr lang="en-US" smtClean="0"/>
              <a:t>‹#›</a:t>
            </a:fld>
            <a:endParaRPr lang="en-US"/>
          </a:p>
        </p:txBody>
      </p:sp>
    </p:spTree>
    <p:extLst>
      <p:ext uri="{BB962C8B-B14F-4D97-AF65-F5344CB8AC3E}">
        <p14:creationId xmlns:p14="http://schemas.microsoft.com/office/powerpoint/2010/main" val="3510175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B11000-2219-4C56-8177-7D000FE51444}" type="datetimeFigureOut">
              <a:rPr lang="en-US" smtClean="0"/>
              <a:t>7/11/2014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66137B-EE08-47B8-9D8C-9E9E0C1A5CD5}" type="slidenum">
              <a:rPr lang="en-US" smtClean="0"/>
              <a:t>‹#›</a:t>
            </a:fld>
            <a:endParaRPr lang="en-US"/>
          </a:p>
        </p:txBody>
      </p:sp>
    </p:spTree>
    <p:extLst>
      <p:ext uri="{BB962C8B-B14F-4D97-AF65-F5344CB8AC3E}">
        <p14:creationId xmlns:p14="http://schemas.microsoft.com/office/powerpoint/2010/main" val="2847769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B11000-2219-4C56-8177-7D000FE51444}" type="datetimeFigureOut">
              <a:rPr lang="en-US" smtClean="0"/>
              <a:t>7/11/2014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66137B-EE08-47B8-9D8C-9E9E0C1A5CD5}" type="slidenum">
              <a:rPr lang="en-US" smtClean="0"/>
              <a:t>‹#›</a:t>
            </a:fld>
            <a:endParaRPr lang="en-US"/>
          </a:p>
        </p:txBody>
      </p:sp>
    </p:spTree>
    <p:extLst>
      <p:ext uri="{BB962C8B-B14F-4D97-AF65-F5344CB8AC3E}">
        <p14:creationId xmlns:p14="http://schemas.microsoft.com/office/powerpoint/2010/main" val="2306807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B11000-2219-4C56-8177-7D000FE51444}" type="datetimeFigureOut">
              <a:rPr lang="en-US" smtClean="0"/>
              <a:t>7/11/2014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66137B-EE08-47B8-9D8C-9E9E0C1A5CD5}" type="slidenum">
              <a:rPr lang="en-US" smtClean="0"/>
              <a:t>‹#›</a:t>
            </a:fld>
            <a:endParaRPr lang="en-US"/>
          </a:p>
        </p:txBody>
      </p:sp>
    </p:spTree>
    <p:extLst>
      <p:ext uri="{BB962C8B-B14F-4D97-AF65-F5344CB8AC3E}">
        <p14:creationId xmlns:p14="http://schemas.microsoft.com/office/powerpoint/2010/main" val="647283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5AB11000-2219-4C56-8177-7D000FE51444}" type="datetimeFigureOut">
              <a:rPr lang="en-US" smtClean="0"/>
              <a:t>7/11/2014</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4766137B-EE08-47B8-9D8C-9E9E0C1A5CD5}" type="slidenum">
              <a:rPr lang="en-US" smtClean="0"/>
              <a:t>‹#›</a:t>
            </a:fld>
            <a:endParaRPr lang="en-US"/>
          </a:p>
        </p:txBody>
      </p:sp>
    </p:spTree>
    <p:extLst>
      <p:ext uri="{BB962C8B-B14F-4D97-AF65-F5344CB8AC3E}">
        <p14:creationId xmlns:p14="http://schemas.microsoft.com/office/powerpoint/2010/main" val="4004080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openxmlformats.org/officeDocument/2006/relationships/image" Target="../media/image2.png"/><Relationship Id="rId7" Type="http://schemas.microsoft.com/office/2007/relationships/hdphoto" Target="../media/hdphoto2.wdp"/><Relationship Id="rId12" Type="http://schemas.microsoft.com/office/2007/relationships/hdphoto" Target="../media/hdphoto4.wdp"/><Relationship Id="rId17" Type="http://schemas.openxmlformats.org/officeDocument/2006/relationships/image" Target="../media/image12.png"/><Relationship Id="rId2" Type="http://schemas.openxmlformats.org/officeDocument/2006/relationships/image" Target="../media/image1.emf"/><Relationship Id="rId16"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7.png"/><Relationship Id="rId5" Type="http://schemas.microsoft.com/office/2007/relationships/hdphoto" Target="../media/hdphoto1.wdp"/><Relationship Id="rId15" Type="http://schemas.openxmlformats.org/officeDocument/2006/relationships/image" Target="../media/image10.png"/><Relationship Id="rId10" Type="http://schemas.openxmlformats.org/officeDocument/2006/relationships/image" Target="../media/image6.png"/><Relationship Id="rId4" Type="http://schemas.openxmlformats.org/officeDocument/2006/relationships/image" Target="../media/image3.png"/><Relationship Id="rId9" Type="http://schemas.microsoft.com/office/2007/relationships/hdphoto" Target="../media/hdphoto3.wdp"/><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86400" y="1371600"/>
            <a:ext cx="32918400" cy="2743200"/>
          </a:xfrm>
        </p:spPr>
        <p:txBody>
          <a:bodyPr lIns="457200" tIns="228600" rIns="457200" bIns="228600">
            <a:normAutofit fontScale="90000"/>
          </a:bodyPr>
          <a:lstStyle/>
          <a:p>
            <a:r>
              <a:rPr lang="en-US" sz="9600" dirty="0" smtClean="0"/>
              <a:t>NMR hardware development for the 1.5 GHz series-connected hybrid (SCH) magnet at the National High Magnetic Field Laboratory</a:t>
            </a:r>
            <a:endParaRPr lang="en-US" sz="8000" dirty="0"/>
          </a:p>
        </p:txBody>
      </p:sp>
      <p:sp>
        <p:nvSpPr>
          <p:cNvPr id="5" name="Title 3"/>
          <p:cNvSpPr txBox="1">
            <a:spLocks/>
          </p:cNvSpPr>
          <p:nvPr/>
        </p:nvSpPr>
        <p:spPr>
          <a:xfrm>
            <a:off x="5486400" y="4114800"/>
            <a:ext cx="32918400" cy="2743200"/>
          </a:xfrm>
          <a:prstGeom prst="rect">
            <a:avLst/>
          </a:prstGeom>
        </p:spPr>
        <p:txBody>
          <a:bodyPr vert="horz" wrap="square" lIns="228600" tIns="228600" rIns="228600" bIns="228600" rtlCol="0" anchor="ctr">
            <a:noAutofit/>
          </a:bodyPr>
          <a:lstStyle>
            <a:lvl1pPr algn="ctr" defTabSz="4389120" rtl="0" eaLnBrk="1" latinLnBrk="0" hangingPunct="1">
              <a:spcBef>
                <a:spcPct val="0"/>
              </a:spcBef>
              <a:buNone/>
              <a:defRPr sz="21100" kern="1200">
                <a:solidFill>
                  <a:schemeClr val="tx1"/>
                </a:solidFill>
                <a:latin typeface="+mj-lt"/>
                <a:ea typeface="+mj-ea"/>
                <a:cs typeface="+mj-cs"/>
              </a:defRPr>
            </a:lvl1pPr>
          </a:lstStyle>
          <a:p>
            <a:r>
              <a:rPr lang="en-US" sz="4000" dirty="0" err="1" smtClean="0"/>
              <a:t>Ilya</a:t>
            </a:r>
            <a:r>
              <a:rPr lang="en-US" sz="4000" dirty="0" smtClean="0"/>
              <a:t> M. Litvak</a:t>
            </a:r>
            <a:r>
              <a:rPr lang="en-US" sz="4000" baseline="30000" dirty="0" smtClean="0"/>
              <a:t>1</a:t>
            </a:r>
            <a:r>
              <a:rPr lang="en-US" sz="4000" dirty="0" smtClean="0"/>
              <a:t>, Peter L. Gor’kov</a:t>
            </a:r>
            <a:r>
              <a:rPr lang="en-US" sz="4000" baseline="30000" dirty="0" smtClean="0"/>
              <a:t>1</a:t>
            </a:r>
            <a:r>
              <a:rPr lang="en-US" sz="4000" dirty="0" smtClean="0"/>
              <a:t>, Jeffrey L. Schiano</a:t>
            </a:r>
            <a:r>
              <a:rPr lang="en-US" sz="4000" baseline="30000" dirty="0" smtClean="0"/>
              <a:t>2</a:t>
            </a:r>
            <a:r>
              <a:rPr lang="en-US" sz="4000" dirty="0" smtClean="0"/>
              <a:t>, Benjamin D. McPheron</a:t>
            </a:r>
            <a:r>
              <a:rPr lang="en-US" sz="4000" baseline="30000" dirty="0" smtClean="0"/>
              <a:t>2</a:t>
            </a:r>
            <a:r>
              <a:rPr lang="en-US" sz="4000" dirty="0" smtClean="0"/>
              <a:t>, Zhehong Gan</a:t>
            </a:r>
            <a:r>
              <a:rPr lang="en-US" sz="4000" baseline="30000" dirty="0" smtClean="0"/>
              <a:t>1</a:t>
            </a:r>
            <a:r>
              <a:rPr lang="en-US" sz="4000" dirty="0" smtClean="0"/>
              <a:t>, Jack Toth</a:t>
            </a:r>
            <a:r>
              <a:rPr lang="en-US" sz="4000" baseline="30000" dirty="0" smtClean="0"/>
              <a:t>1</a:t>
            </a:r>
            <a:r>
              <a:rPr lang="en-US" sz="4000" dirty="0" smtClean="0"/>
              <a:t>, William W. Brey</a:t>
            </a:r>
            <a:r>
              <a:rPr lang="en-US" sz="4000" baseline="30000" dirty="0" smtClean="0"/>
              <a:t>1</a:t>
            </a:r>
          </a:p>
          <a:p>
            <a:r>
              <a:rPr lang="en-US" sz="3600" dirty="0" smtClean="0"/>
              <a:t>1) National High Magnetic Field Laboratory, Florida State University, Tallahassee, FL 32310, USA;  2) Pennsylvania State University, University Park, PA 16802, USA</a:t>
            </a:r>
            <a:endParaRPr lang="en-US" sz="4000" dirty="0"/>
          </a:p>
        </p:txBody>
      </p:sp>
      <p:grpSp>
        <p:nvGrpSpPr>
          <p:cNvPr id="55" name="Group 54"/>
          <p:cNvGrpSpPr/>
          <p:nvPr/>
        </p:nvGrpSpPr>
        <p:grpSpPr>
          <a:xfrm>
            <a:off x="2286000" y="25042693"/>
            <a:ext cx="12344400" cy="5406674"/>
            <a:chOff x="16002000" y="10058295"/>
            <a:chExt cx="12344400" cy="5406674"/>
          </a:xfrm>
        </p:grpSpPr>
        <p:sp>
          <p:nvSpPr>
            <p:cNvPr id="56" name="TextBox 55"/>
            <p:cNvSpPr txBox="1"/>
            <p:nvPr/>
          </p:nvSpPr>
          <p:spPr>
            <a:xfrm>
              <a:off x="16002000" y="10058295"/>
              <a:ext cx="5486400" cy="3046988"/>
            </a:xfrm>
            <a:prstGeom prst="rect">
              <a:avLst/>
            </a:prstGeom>
            <a:noFill/>
          </p:spPr>
          <p:txBody>
            <a:bodyPr wrap="square" rtlCol="0">
              <a:spAutoFit/>
            </a:bodyPr>
            <a:lstStyle/>
            <a:p>
              <a:pPr indent="457200" algn="just"/>
              <a:r>
                <a:rPr lang="en-US" sz="2400" dirty="0" smtClean="0"/>
                <a:t>Unlike </a:t>
              </a:r>
              <a:r>
                <a:rPr lang="en-US" sz="2400" dirty="0" smtClean="0"/>
                <a:t>typical </a:t>
              </a:r>
              <a:r>
                <a:rPr lang="en-US" sz="2400" dirty="0" smtClean="0"/>
                <a:t>resistive </a:t>
              </a:r>
              <a:r>
                <a:rPr lang="en-US" sz="2400" dirty="0"/>
                <a:t>and hybrid magnets </a:t>
              </a:r>
              <a:r>
                <a:rPr lang="en-US" sz="2400" dirty="0" smtClean="0"/>
                <a:t>which are </a:t>
              </a:r>
              <a:r>
                <a:rPr lang="en-US" sz="2400" dirty="0"/>
                <a:t>designed for peak field </a:t>
              </a:r>
              <a:r>
                <a:rPr lang="en-US" sz="2400" dirty="0" smtClean="0"/>
                <a:t>and have only </a:t>
              </a:r>
              <a:r>
                <a:rPr lang="en-US" sz="2400" dirty="0" err="1" smtClean="0"/>
                <a:t>ppt</a:t>
              </a:r>
              <a:r>
                <a:rPr lang="en-US" sz="2400" dirty="0" smtClean="0"/>
                <a:t> homogeneity, the </a:t>
              </a:r>
              <a:r>
                <a:rPr lang="en-US" sz="2400" dirty="0"/>
                <a:t>SCH magnet </a:t>
              </a:r>
              <a:r>
                <a:rPr lang="en-US" sz="2400" dirty="0" smtClean="0"/>
                <a:t>will </a:t>
              </a:r>
              <a:r>
                <a:rPr lang="en-US" sz="2400" dirty="0"/>
                <a:t>have current-density grading in the coils to provide 1 ppm homogeneity over a </a:t>
              </a:r>
              <a:r>
                <a:rPr lang="en-US" sz="2400" dirty="0" smtClean="0"/>
                <a:t>10 mm </a:t>
              </a:r>
              <a:r>
                <a:rPr lang="en-US" sz="2400" dirty="0"/>
                <a:t>diameter-spherical volume, </a:t>
              </a:r>
              <a:r>
                <a:rPr lang="en-US" sz="2400" dirty="0" smtClean="0"/>
                <a:t>a level suitable </a:t>
              </a:r>
              <a:r>
                <a:rPr lang="en-US" sz="2400" dirty="0"/>
                <a:t>for </a:t>
              </a:r>
              <a:r>
                <a:rPr lang="en-US" sz="2400" dirty="0" smtClean="0"/>
                <a:t>many solid state and imaging </a:t>
              </a:r>
              <a:r>
                <a:rPr lang="en-US" sz="2400" dirty="0"/>
                <a:t>NMR applications </a:t>
              </a:r>
              <a:r>
                <a:rPr lang="en-US" sz="2400" dirty="0" smtClean="0"/>
                <a:t>[4].</a:t>
              </a:r>
              <a:endParaRPr lang="en-US" sz="2400" dirty="0"/>
            </a:p>
          </p:txBody>
        </p:sp>
        <p:pic>
          <p:nvPicPr>
            <p:cNvPr id="5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45600" y="10058400"/>
              <a:ext cx="6400800" cy="4266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Rectangle 57"/>
            <p:cNvSpPr/>
            <p:nvPr/>
          </p:nvSpPr>
          <p:spPr>
            <a:xfrm>
              <a:off x="21945600" y="14264640"/>
              <a:ext cx="6400800" cy="1200329"/>
            </a:xfrm>
            <a:prstGeom prst="rect">
              <a:avLst/>
            </a:prstGeom>
          </p:spPr>
          <p:txBody>
            <a:bodyPr wrap="square">
              <a:spAutoFit/>
            </a:bodyPr>
            <a:lstStyle/>
            <a:p>
              <a:pPr algn="ctr"/>
              <a:r>
                <a:rPr lang="en-US" sz="2400" dirty="0" smtClean="0"/>
                <a:t>Calculated on-axis magnetic field profile of the NHMFL 36T series</a:t>
              </a:r>
              <a:r>
                <a:rPr lang="en-US" sz="2400" baseline="0" dirty="0" smtClean="0"/>
                <a:t> connected hybrid magnet, </a:t>
              </a:r>
              <a:r>
                <a:rPr lang="en-US" sz="2400" baseline="0" dirty="0" err="1" smtClean="0"/>
                <a:t>unshimmed</a:t>
              </a:r>
              <a:endParaRPr lang="en-US" sz="2400" dirty="0"/>
            </a:p>
          </p:txBody>
        </p:sp>
      </p:grpSp>
      <p:sp>
        <p:nvSpPr>
          <p:cNvPr id="87" name="TextBox 86"/>
          <p:cNvSpPr txBox="1"/>
          <p:nvPr/>
        </p:nvSpPr>
        <p:spPr>
          <a:xfrm>
            <a:off x="1829020" y="14264664"/>
            <a:ext cx="12801600" cy="1415772"/>
          </a:xfrm>
          <a:prstGeom prst="rect">
            <a:avLst/>
          </a:prstGeom>
          <a:noFill/>
        </p:spPr>
        <p:txBody>
          <a:bodyPr wrap="square" rtlCol="0">
            <a:spAutoFit/>
          </a:bodyPr>
          <a:lstStyle/>
          <a:p>
            <a:pPr algn="ctr"/>
            <a:r>
              <a:rPr lang="en-US" dirty="0" smtClean="0"/>
              <a:t>SCH magnet </a:t>
            </a:r>
            <a:r>
              <a:rPr lang="en-US" dirty="0"/>
              <a:t>at NHMFL</a:t>
            </a:r>
          </a:p>
        </p:txBody>
      </p:sp>
      <p:grpSp>
        <p:nvGrpSpPr>
          <p:cNvPr id="9" name="Group 8"/>
          <p:cNvGrpSpPr/>
          <p:nvPr/>
        </p:nvGrpSpPr>
        <p:grpSpPr>
          <a:xfrm>
            <a:off x="2286000" y="15453371"/>
            <a:ext cx="12344400" cy="9729187"/>
            <a:chOff x="2286000" y="15910566"/>
            <a:chExt cx="12344400" cy="9729187"/>
          </a:xfrm>
        </p:grpSpPr>
        <p:sp>
          <p:nvSpPr>
            <p:cNvPr id="82" name="TextBox 81"/>
            <p:cNvSpPr txBox="1"/>
            <p:nvPr/>
          </p:nvSpPr>
          <p:spPr>
            <a:xfrm>
              <a:off x="2286000" y="15910566"/>
              <a:ext cx="5486400" cy="6001643"/>
            </a:xfrm>
            <a:prstGeom prst="rect">
              <a:avLst/>
            </a:prstGeom>
            <a:noFill/>
          </p:spPr>
          <p:txBody>
            <a:bodyPr wrap="square" rtlCol="0">
              <a:spAutoFit/>
            </a:bodyPr>
            <a:lstStyle/>
            <a:p>
              <a:pPr indent="457200" algn="just">
                <a:spcAft>
                  <a:spcPts val="600"/>
                </a:spcAft>
              </a:pPr>
              <a:r>
                <a:rPr lang="en-US" sz="2400" dirty="0"/>
                <a:t>Commercially built superconductive NMR magnets achieve </a:t>
              </a:r>
              <a:r>
                <a:rPr lang="en-US" sz="2400" dirty="0" smtClean="0"/>
                <a:t>a </a:t>
              </a:r>
              <a:r>
                <a:rPr lang="en-US" sz="2400" dirty="0"/>
                <a:t>field of </a:t>
              </a:r>
              <a:r>
                <a:rPr lang="en-US" sz="2400" dirty="0" smtClean="0"/>
                <a:t>at most 23.5 </a:t>
              </a:r>
              <a:r>
                <a:rPr lang="en-US" sz="2400" dirty="0"/>
                <a:t>T. It is hard to exceed this field strength due to </a:t>
              </a:r>
              <a:r>
                <a:rPr lang="en-US" sz="2400" dirty="0" smtClean="0"/>
                <a:t>physical </a:t>
              </a:r>
              <a:r>
                <a:rPr lang="en-US" sz="2400" dirty="0"/>
                <a:t>limitations of the Nb</a:t>
              </a:r>
              <a:r>
                <a:rPr lang="en-US" sz="2400" baseline="-25000" dirty="0"/>
                <a:t>3</a:t>
              </a:r>
              <a:r>
                <a:rPr lang="en-US" sz="2400" dirty="0"/>
                <a:t>Sn superconducting wire </a:t>
              </a:r>
              <a:r>
                <a:rPr lang="en-US" sz="2400" dirty="0" smtClean="0"/>
                <a:t>used </a:t>
              </a:r>
              <a:r>
                <a:rPr lang="en-US" sz="2400" dirty="0"/>
                <a:t>in high field sections of the NMR magnets. Higher magnetic fields can be produced in resistive magnets </a:t>
              </a:r>
              <a:r>
                <a:rPr lang="en-US" sz="2400" dirty="0" smtClean="0"/>
                <a:t>and in the more efficient superconductive-resistive </a:t>
              </a:r>
              <a:r>
                <a:rPr lang="en-US" sz="2400" dirty="0"/>
                <a:t>hybrids.  A hybrid magnet has a water-cooled resistive insert placed inside the bore of a superconductive magnet. </a:t>
              </a:r>
              <a:r>
                <a:rPr lang="en-US" sz="2400" dirty="0" smtClean="0"/>
                <a:t>The world-record for a continuous </a:t>
              </a:r>
              <a:r>
                <a:rPr lang="en-US" sz="2400" dirty="0"/>
                <a:t>magnetic field </a:t>
              </a:r>
              <a:r>
                <a:rPr lang="en-US" sz="2400" dirty="0" smtClean="0"/>
                <a:t>  </a:t>
              </a:r>
              <a:r>
                <a:rPr lang="en-US" sz="2400" dirty="0"/>
                <a:t>belongs to </a:t>
              </a:r>
              <a:r>
                <a:rPr lang="en-US" sz="2400" dirty="0" smtClean="0"/>
                <a:t>the 45 </a:t>
              </a:r>
              <a:r>
                <a:rPr lang="en-US" sz="2400" dirty="0"/>
                <a:t>T hybrid magnet at the National High Field Magnetic Field Laboratory in Tallahassee, FL. </a:t>
              </a:r>
              <a:endParaRPr lang="en-US" sz="2400" dirty="0" smtClean="0"/>
            </a:p>
          </p:txBody>
        </p:sp>
        <p:pic>
          <p:nvPicPr>
            <p:cNvPr id="85" name="Picture 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16459200"/>
              <a:ext cx="6400800" cy="712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TextBox 85"/>
            <p:cNvSpPr txBox="1"/>
            <p:nvPr/>
          </p:nvSpPr>
          <p:spPr>
            <a:xfrm>
              <a:off x="2286000" y="21854101"/>
              <a:ext cx="5486400" cy="3785652"/>
            </a:xfrm>
            <a:prstGeom prst="rect">
              <a:avLst/>
            </a:prstGeom>
            <a:noFill/>
          </p:spPr>
          <p:txBody>
            <a:bodyPr wrap="square" rtlCol="0">
              <a:spAutoFit/>
            </a:bodyPr>
            <a:lstStyle/>
            <a:p>
              <a:pPr indent="457200" algn="just">
                <a:spcAft>
                  <a:spcPts val="600"/>
                </a:spcAft>
              </a:pPr>
              <a:r>
                <a:rPr lang="en-US" sz="2400" dirty="0"/>
                <a:t>A new series-connected hybrid (SCH) magnet is under construction at the National High Magnetic Field Laboratory in Tallahassee, FL. The name implies that it will have its superconductive and resistive coils connected in series. The magnet will consume 13 MW of power to produce magnetic field of 36 T in its 48-mm bore. The magnet is scheduled to go in operation in </a:t>
              </a:r>
              <a:r>
                <a:rPr lang="en-US" sz="2400" dirty="0" smtClean="0"/>
                <a:t>2016 [3].</a:t>
              </a:r>
              <a:endParaRPr lang="en-US" sz="2400" dirty="0"/>
            </a:p>
          </p:txBody>
        </p:sp>
        <p:sp>
          <p:nvSpPr>
            <p:cNvPr id="201" name="TextBox 200"/>
            <p:cNvSpPr txBox="1"/>
            <p:nvPr/>
          </p:nvSpPr>
          <p:spPr>
            <a:xfrm>
              <a:off x="9600622" y="24688710"/>
              <a:ext cx="2698110" cy="461665"/>
            </a:xfrm>
            <a:prstGeom prst="rect">
              <a:avLst/>
            </a:prstGeom>
            <a:solidFill>
              <a:schemeClr val="bg1">
                <a:alpha val="70000"/>
              </a:schemeClr>
            </a:solidFill>
            <a:ln>
              <a:solidFill>
                <a:schemeClr val="tx1"/>
              </a:solidFill>
            </a:ln>
          </p:spPr>
          <p:txBody>
            <a:bodyPr wrap="none" rtlCol="0">
              <a:spAutoFit/>
            </a:bodyPr>
            <a:lstStyle/>
            <a:p>
              <a:pPr algn="ctr"/>
              <a:r>
                <a:rPr lang="en-US" sz="2400" dirty="0" smtClean="0"/>
                <a:t>NHMFL SCH magnet</a:t>
              </a:r>
              <a:endParaRPr lang="en-US" sz="2400" dirty="0"/>
            </a:p>
          </p:txBody>
        </p:sp>
      </p:grpSp>
      <p:sp>
        <p:nvSpPr>
          <p:cNvPr id="209" name="TextBox 208"/>
          <p:cNvSpPr txBox="1"/>
          <p:nvPr/>
        </p:nvSpPr>
        <p:spPr>
          <a:xfrm>
            <a:off x="29260720" y="8001000"/>
            <a:ext cx="12801600" cy="1415772"/>
          </a:xfrm>
          <a:prstGeom prst="rect">
            <a:avLst/>
          </a:prstGeom>
          <a:noFill/>
        </p:spPr>
        <p:txBody>
          <a:bodyPr wrap="square" rtlCol="0">
            <a:spAutoFit/>
          </a:bodyPr>
          <a:lstStyle/>
          <a:p>
            <a:pPr algn="ctr"/>
            <a:r>
              <a:rPr lang="en-US" dirty="0" smtClean="0"/>
              <a:t>Probes for the SCH magnet</a:t>
            </a:r>
          </a:p>
        </p:txBody>
      </p:sp>
      <p:grpSp>
        <p:nvGrpSpPr>
          <p:cNvPr id="11" name="Group 10"/>
          <p:cNvGrpSpPr/>
          <p:nvPr/>
        </p:nvGrpSpPr>
        <p:grpSpPr>
          <a:xfrm>
            <a:off x="29626560" y="9601200"/>
            <a:ext cx="12285329" cy="11434345"/>
            <a:chOff x="823026" y="457200"/>
            <a:chExt cx="12285329" cy="11434345"/>
          </a:xfrm>
        </p:grpSpPr>
        <p:grpSp>
          <p:nvGrpSpPr>
            <p:cNvPr id="89" name="Group 88"/>
            <p:cNvGrpSpPr/>
            <p:nvPr/>
          </p:nvGrpSpPr>
          <p:grpSpPr>
            <a:xfrm>
              <a:off x="9372600" y="5943600"/>
              <a:ext cx="3735755" cy="3852790"/>
              <a:chOff x="38404800" y="14447542"/>
              <a:chExt cx="3735755" cy="3852790"/>
            </a:xfrm>
          </p:grpSpPr>
          <p:pic>
            <p:nvPicPr>
              <p:cNvPr id="90"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15000" contrast="15000"/>
                        </a14:imgEffect>
                      </a14:imgLayer>
                    </a14:imgProps>
                  </a:ext>
                  <a:ext uri="{28A0092B-C50C-407E-A947-70E740481C1C}">
                    <a14:useLocalDpi xmlns:a14="http://schemas.microsoft.com/office/drawing/2010/main" val="0"/>
                  </a:ext>
                </a:extLst>
              </a:blip>
              <a:srcRect l="17335" t="8682" r="16666" b="27184"/>
              <a:stretch/>
            </p:blipFill>
            <p:spPr bwMode="auto">
              <a:xfrm>
                <a:off x="38404860" y="14447543"/>
                <a:ext cx="3170285" cy="385278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91" name="Straight Connector 90"/>
              <p:cNvCxnSpPr/>
              <p:nvPr/>
            </p:nvCxnSpPr>
            <p:spPr>
              <a:xfrm>
                <a:off x="38404860" y="15199193"/>
                <a:ext cx="3178544" cy="0"/>
              </a:xfrm>
              <a:prstGeom prst="line">
                <a:avLst/>
              </a:prstGeom>
              <a:ln w="3175">
                <a:solidFill>
                  <a:schemeClr val="tx1"/>
                </a:solidFill>
                <a:prstDash val="dash"/>
              </a:ln>
              <a:effectLst/>
            </p:spPr>
            <p:style>
              <a:lnRef idx="3">
                <a:schemeClr val="accent2"/>
              </a:lnRef>
              <a:fillRef idx="0">
                <a:schemeClr val="accent2"/>
              </a:fillRef>
              <a:effectRef idx="2">
                <a:schemeClr val="accent2"/>
              </a:effectRef>
              <a:fontRef idx="minor">
                <a:schemeClr val="tx1"/>
              </a:fontRef>
            </p:style>
          </p:cxnSp>
          <p:cxnSp>
            <p:nvCxnSpPr>
              <p:cNvPr id="92" name="Straight Connector 91"/>
              <p:cNvCxnSpPr/>
              <p:nvPr/>
            </p:nvCxnSpPr>
            <p:spPr>
              <a:xfrm>
                <a:off x="38404800" y="16712924"/>
                <a:ext cx="3178604" cy="4971"/>
              </a:xfrm>
              <a:prstGeom prst="line">
                <a:avLst/>
              </a:prstGeom>
              <a:ln w="3175">
                <a:solidFill>
                  <a:schemeClr val="tx1"/>
                </a:solidFill>
                <a:prstDash val="dash"/>
              </a:ln>
              <a:effectLst/>
            </p:spPr>
            <p:style>
              <a:lnRef idx="3">
                <a:schemeClr val="accent2"/>
              </a:lnRef>
              <a:fillRef idx="0">
                <a:schemeClr val="accent2"/>
              </a:fillRef>
              <a:effectRef idx="2">
                <a:schemeClr val="accent2"/>
              </a:effectRef>
              <a:fontRef idx="minor">
                <a:schemeClr val="tx1"/>
              </a:fontRef>
            </p:style>
          </p:cxnSp>
          <p:cxnSp>
            <p:nvCxnSpPr>
              <p:cNvPr id="93" name="Straight Connector 92"/>
              <p:cNvCxnSpPr/>
              <p:nvPr/>
            </p:nvCxnSpPr>
            <p:spPr>
              <a:xfrm>
                <a:off x="38404860" y="17473669"/>
                <a:ext cx="3178544" cy="0"/>
              </a:xfrm>
              <a:prstGeom prst="line">
                <a:avLst/>
              </a:prstGeom>
              <a:ln w="3175">
                <a:solidFill>
                  <a:schemeClr val="tx1"/>
                </a:solidFill>
                <a:prstDash val="dash"/>
              </a:ln>
              <a:effectLst/>
            </p:spPr>
            <p:style>
              <a:lnRef idx="3">
                <a:schemeClr val="accent2"/>
              </a:lnRef>
              <a:fillRef idx="0">
                <a:schemeClr val="accent2"/>
              </a:fillRef>
              <a:effectRef idx="2">
                <a:schemeClr val="accent2"/>
              </a:effectRef>
              <a:fontRef idx="minor">
                <a:schemeClr val="tx1"/>
              </a:fontRef>
            </p:style>
          </p:cxnSp>
          <p:cxnSp>
            <p:nvCxnSpPr>
              <p:cNvPr id="94" name="Straight Connector 93"/>
              <p:cNvCxnSpPr/>
              <p:nvPr/>
            </p:nvCxnSpPr>
            <p:spPr>
              <a:xfrm>
                <a:off x="38404800" y="15963934"/>
                <a:ext cx="3178604" cy="0"/>
              </a:xfrm>
              <a:prstGeom prst="line">
                <a:avLst/>
              </a:prstGeom>
              <a:ln w="3175">
                <a:solidFill>
                  <a:schemeClr val="tx1"/>
                </a:solidFill>
                <a:prstDash val="dash"/>
              </a:ln>
              <a:effectLst/>
            </p:spPr>
            <p:style>
              <a:lnRef idx="3">
                <a:schemeClr val="accent2"/>
              </a:lnRef>
              <a:fillRef idx="0">
                <a:schemeClr val="accent2"/>
              </a:fillRef>
              <a:effectRef idx="2">
                <a:schemeClr val="accent2"/>
              </a:effectRef>
              <a:fontRef idx="minor">
                <a:schemeClr val="tx1"/>
              </a:fontRef>
            </p:style>
          </p:cxnSp>
          <p:sp>
            <p:nvSpPr>
              <p:cNvPr id="95" name="Rectangle 94"/>
              <p:cNvSpPr/>
              <p:nvPr/>
            </p:nvSpPr>
            <p:spPr>
              <a:xfrm>
                <a:off x="38404836" y="14447542"/>
                <a:ext cx="3170286" cy="529759"/>
              </a:xfrm>
              <a:prstGeom prst="rect">
                <a:avLst/>
              </a:prstGeom>
              <a:gradFill>
                <a:gsLst>
                  <a:gs pos="30000">
                    <a:schemeClr val="bg1">
                      <a:alpha val="0"/>
                    </a:schemeClr>
                  </a:gs>
                  <a:gs pos="80000">
                    <a:schemeClr val="bg1"/>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38404835" y="17770531"/>
                <a:ext cx="3170287" cy="529759"/>
              </a:xfrm>
              <a:prstGeom prst="rect">
                <a:avLst/>
              </a:prstGeom>
              <a:gradFill>
                <a:gsLst>
                  <a:gs pos="30000">
                    <a:schemeClr val="bg1">
                      <a:alpha val="0"/>
                    </a:schemeClr>
                  </a:gs>
                  <a:gs pos="80000">
                    <a:schemeClr val="bg1"/>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41672224" y="17269695"/>
                <a:ext cx="340157" cy="461665"/>
              </a:xfrm>
              <a:prstGeom prst="rect">
                <a:avLst/>
              </a:prstGeom>
              <a:noFill/>
            </p:spPr>
            <p:txBody>
              <a:bodyPr wrap="none" rtlCol="0">
                <a:spAutoFit/>
              </a:bodyPr>
              <a:lstStyle/>
              <a:p>
                <a:r>
                  <a:rPr lang="en-US" sz="2400" dirty="0" smtClean="0"/>
                  <a:t>2</a:t>
                </a:r>
                <a:endParaRPr lang="en-US" sz="2400" dirty="0"/>
              </a:p>
            </p:txBody>
          </p:sp>
          <p:sp>
            <p:nvSpPr>
              <p:cNvPr id="98" name="TextBox 97"/>
              <p:cNvSpPr txBox="1"/>
              <p:nvPr/>
            </p:nvSpPr>
            <p:spPr>
              <a:xfrm>
                <a:off x="41580787" y="14447545"/>
                <a:ext cx="559768" cy="461665"/>
              </a:xfrm>
              <a:prstGeom prst="rect">
                <a:avLst/>
              </a:prstGeom>
              <a:noFill/>
            </p:spPr>
            <p:txBody>
              <a:bodyPr wrap="none" rtlCol="0">
                <a:spAutoFit/>
              </a:bodyPr>
              <a:lstStyle/>
              <a:p>
                <a:r>
                  <a:rPr lang="en-US" sz="2400" dirty="0" smtClean="0"/>
                  <a:t>cm</a:t>
                </a:r>
                <a:endParaRPr lang="en-US" sz="2400" dirty="0"/>
              </a:p>
            </p:txBody>
          </p:sp>
          <p:sp>
            <p:nvSpPr>
              <p:cNvPr id="99" name="TextBox 98"/>
              <p:cNvSpPr txBox="1"/>
              <p:nvPr/>
            </p:nvSpPr>
            <p:spPr>
              <a:xfrm>
                <a:off x="41673954" y="15001825"/>
                <a:ext cx="340157" cy="461665"/>
              </a:xfrm>
              <a:prstGeom prst="rect">
                <a:avLst/>
              </a:prstGeom>
              <a:noFill/>
            </p:spPr>
            <p:txBody>
              <a:bodyPr wrap="none" rtlCol="0">
                <a:spAutoFit/>
              </a:bodyPr>
              <a:lstStyle/>
              <a:p>
                <a:r>
                  <a:rPr lang="en-US" sz="2400" dirty="0"/>
                  <a:t>1</a:t>
                </a:r>
              </a:p>
            </p:txBody>
          </p:sp>
          <p:sp>
            <p:nvSpPr>
              <p:cNvPr id="100" name="TextBox 99"/>
              <p:cNvSpPr txBox="1"/>
              <p:nvPr/>
            </p:nvSpPr>
            <p:spPr>
              <a:xfrm>
                <a:off x="41673954" y="15759382"/>
                <a:ext cx="340157" cy="461665"/>
              </a:xfrm>
              <a:prstGeom prst="rect">
                <a:avLst/>
              </a:prstGeom>
              <a:noFill/>
            </p:spPr>
            <p:txBody>
              <a:bodyPr wrap="none" rtlCol="0">
                <a:spAutoFit/>
              </a:bodyPr>
              <a:lstStyle/>
              <a:p>
                <a:r>
                  <a:rPr lang="en-US" sz="2400" dirty="0" smtClean="0"/>
                  <a:t>0</a:t>
                </a:r>
                <a:endParaRPr lang="en-US" sz="2400" dirty="0"/>
              </a:p>
            </p:txBody>
          </p:sp>
          <p:sp>
            <p:nvSpPr>
              <p:cNvPr id="101" name="TextBox 100"/>
              <p:cNvSpPr txBox="1"/>
              <p:nvPr/>
            </p:nvSpPr>
            <p:spPr>
              <a:xfrm>
                <a:off x="41677110" y="16518403"/>
                <a:ext cx="340157" cy="461665"/>
              </a:xfrm>
              <a:prstGeom prst="rect">
                <a:avLst/>
              </a:prstGeom>
              <a:noFill/>
            </p:spPr>
            <p:txBody>
              <a:bodyPr wrap="none" rtlCol="0">
                <a:spAutoFit/>
              </a:bodyPr>
              <a:lstStyle/>
              <a:p>
                <a:r>
                  <a:rPr lang="en-US" sz="2400" dirty="0"/>
                  <a:t>1</a:t>
                </a:r>
              </a:p>
            </p:txBody>
          </p:sp>
        </p:grpSp>
        <p:pic>
          <p:nvPicPr>
            <p:cNvPr id="102" name="Picture 2"/>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rightnessContrast bright="10000" contrast="10000"/>
                      </a14:imgEffect>
                    </a14:imgLayer>
                  </a14:imgProps>
                </a:ext>
                <a:ext uri="{28A0092B-C50C-407E-A947-70E740481C1C}">
                  <a14:useLocalDpi xmlns:a14="http://schemas.microsoft.com/office/drawing/2010/main" val="0"/>
                </a:ext>
              </a:extLst>
            </a:blip>
            <a:srcRect l="22593" t="2536" r="16342" b="1565"/>
            <a:stretch/>
          </p:blipFill>
          <p:spPr bwMode="auto">
            <a:xfrm>
              <a:off x="5029200" y="4754833"/>
              <a:ext cx="1828800" cy="6912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3" name="TextBox 102"/>
            <p:cNvSpPr txBox="1"/>
            <p:nvPr/>
          </p:nvSpPr>
          <p:spPr>
            <a:xfrm>
              <a:off x="4799010" y="11429880"/>
              <a:ext cx="2315762" cy="461665"/>
            </a:xfrm>
            <a:prstGeom prst="rect">
              <a:avLst/>
            </a:prstGeom>
            <a:solidFill>
              <a:schemeClr val="bg1">
                <a:alpha val="70000"/>
              </a:schemeClr>
            </a:solidFill>
            <a:ln>
              <a:solidFill>
                <a:schemeClr val="tx1"/>
              </a:solidFill>
            </a:ln>
          </p:spPr>
          <p:txBody>
            <a:bodyPr wrap="none" rtlCol="0">
              <a:spAutoFit/>
            </a:bodyPr>
            <a:lstStyle/>
            <a:p>
              <a:r>
                <a:rPr lang="en-US" sz="2400" dirty="0" smtClean="0"/>
                <a:t>Probe cap cutout</a:t>
              </a:r>
              <a:endParaRPr lang="en-US" sz="2400" dirty="0"/>
            </a:p>
          </p:txBody>
        </p:sp>
        <p:sp>
          <p:nvSpPr>
            <p:cNvPr id="104" name="TextBox 103"/>
            <p:cNvSpPr txBox="1"/>
            <p:nvPr/>
          </p:nvSpPr>
          <p:spPr>
            <a:xfrm>
              <a:off x="7315195" y="10058322"/>
              <a:ext cx="3200400" cy="1645920"/>
            </a:xfrm>
            <a:prstGeom prst="rect">
              <a:avLst/>
            </a:prstGeom>
            <a:solidFill>
              <a:schemeClr val="bg1">
                <a:alpha val="67000"/>
              </a:schemeClr>
            </a:solidFill>
          </p:spPr>
          <p:txBody>
            <a:bodyPr wrap="square" rtlCol="0">
              <a:spAutoFit/>
            </a:bodyPr>
            <a:lstStyle/>
            <a:p>
              <a:pPr algn="just"/>
              <a:r>
                <a:rPr lang="en-US" sz="2400" dirty="0" smtClean="0"/>
                <a:t>Probe cap forms a RF shield between the NMR probe and the field regulation probe</a:t>
              </a:r>
              <a:endParaRPr lang="en-US" sz="2400" dirty="0"/>
            </a:p>
          </p:txBody>
        </p:sp>
        <p:cxnSp>
          <p:nvCxnSpPr>
            <p:cNvPr id="105" name="Straight Connector 104"/>
            <p:cNvCxnSpPr>
              <a:stCxn id="104" idx="1"/>
            </p:cNvCxnSpPr>
            <p:nvPr/>
          </p:nvCxnSpPr>
          <p:spPr>
            <a:xfrm flipH="1" flipV="1">
              <a:off x="6428967" y="9144000"/>
              <a:ext cx="886228" cy="17372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6" name="Group 105"/>
            <p:cNvGrpSpPr/>
            <p:nvPr/>
          </p:nvGrpSpPr>
          <p:grpSpPr>
            <a:xfrm>
              <a:off x="914400" y="457200"/>
              <a:ext cx="4206114" cy="10332607"/>
              <a:chOff x="29260720" y="10515665"/>
              <a:chExt cx="4206114" cy="10332607"/>
            </a:xfrm>
          </p:grpSpPr>
          <p:pic>
            <p:nvPicPr>
              <p:cNvPr id="107" name="Picture 106"/>
              <p:cNvPicPr>
                <a:picLocks noChangeAspect="1" noChangeArrowheads="1"/>
              </p:cNvPicPr>
              <p:nvPr/>
            </p:nvPicPr>
            <p:blipFill rotWithShape="1">
              <a:blip r:embed="rId8">
                <a:extLst>
                  <a:ext uri="{BEBA8EAE-BF5A-486C-A8C5-ECC9F3942E4B}">
                    <a14:imgProps xmlns:a14="http://schemas.microsoft.com/office/drawing/2010/main">
                      <a14:imgLayer r:embed="rId9">
                        <a14:imgEffect>
                          <a14:brightnessContrast bright="10000" contrast="10000"/>
                        </a14:imgEffect>
                      </a14:imgLayer>
                    </a14:imgProps>
                  </a:ext>
                  <a:ext uri="{28A0092B-C50C-407E-A947-70E740481C1C}">
                    <a14:useLocalDpi xmlns:a14="http://schemas.microsoft.com/office/drawing/2010/main" val="0"/>
                  </a:ext>
                </a:extLst>
              </a:blip>
              <a:srcRect l="29596" t="4050" r="32004" b="4814"/>
              <a:stretch/>
            </p:blipFill>
            <p:spPr bwMode="auto">
              <a:xfrm>
                <a:off x="29260720" y="10515665"/>
                <a:ext cx="2194560" cy="822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8" name="Down Arrow 107"/>
              <p:cNvSpPr/>
              <p:nvPr/>
            </p:nvSpPr>
            <p:spPr>
              <a:xfrm>
                <a:off x="30708572" y="12192065"/>
                <a:ext cx="484632" cy="978408"/>
              </a:xfrm>
              <a:prstGeom prst="downArrow">
                <a:avLst/>
              </a:prstGeom>
              <a:gradFill flip="none" rotWithShape="1">
                <a:gsLst>
                  <a:gs pos="0">
                    <a:schemeClr val="tx1">
                      <a:lumMod val="50000"/>
                      <a:lumOff val="50000"/>
                      <a:alpha val="0"/>
                    </a:schemeClr>
                  </a:gs>
                  <a:gs pos="100000">
                    <a:schemeClr val="tx1">
                      <a:lumMod val="50000"/>
                      <a:lumOff val="50000"/>
                    </a:schemeClr>
                  </a:gs>
                </a:gsLst>
                <a:lin ang="5400000" scaled="1"/>
                <a:tileRect/>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30083581" y="17810202"/>
                <a:ext cx="914400" cy="9144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p:cNvCxnSpPr>
                <a:stCxn id="109" idx="1"/>
              </p:cNvCxnSpPr>
              <p:nvPr/>
            </p:nvCxnSpPr>
            <p:spPr>
              <a:xfrm flipV="1">
                <a:off x="30217492" y="15759382"/>
                <a:ext cx="3158010" cy="2184731"/>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109" idx="3"/>
              </p:cNvCxnSpPr>
              <p:nvPr/>
            </p:nvCxnSpPr>
            <p:spPr>
              <a:xfrm>
                <a:off x="30217492" y="18590691"/>
                <a:ext cx="3249342" cy="2257581"/>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12" name="TextBox 111"/>
            <p:cNvSpPr txBox="1"/>
            <p:nvPr/>
          </p:nvSpPr>
          <p:spPr>
            <a:xfrm>
              <a:off x="9372600" y="4343400"/>
              <a:ext cx="3200400" cy="1569660"/>
            </a:xfrm>
            <a:prstGeom prst="rect">
              <a:avLst/>
            </a:prstGeom>
            <a:solidFill>
              <a:schemeClr val="bg1">
                <a:alpha val="67000"/>
              </a:schemeClr>
            </a:solidFill>
            <a:ln>
              <a:noFill/>
            </a:ln>
          </p:spPr>
          <p:txBody>
            <a:bodyPr wrap="square" rtlCol="0">
              <a:spAutoFit/>
            </a:bodyPr>
            <a:lstStyle/>
            <a:p>
              <a:pPr algn="just"/>
              <a:r>
                <a:rPr lang="en-US" sz="2400" dirty="0" smtClean="0"/>
                <a:t>MAS spinner is designed to give the lock sample room close to the center of the field</a:t>
              </a:r>
              <a:endParaRPr lang="en-US" sz="2400" dirty="0"/>
            </a:p>
          </p:txBody>
        </p:sp>
        <p:cxnSp>
          <p:nvCxnSpPr>
            <p:cNvPr id="116" name="Straight Connector 115"/>
            <p:cNvCxnSpPr>
              <a:stCxn id="104" idx="3"/>
            </p:cNvCxnSpPr>
            <p:nvPr/>
          </p:nvCxnSpPr>
          <p:spPr>
            <a:xfrm flipV="1">
              <a:off x="10515595" y="8765753"/>
              <a:ext cx="868623" cy="21155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823026" y="10515550"/>
              <a:ext cx="2743200" cy="914400"/>
            </a:xfrm>
            <a:prstGeom prst="rect">
              <a:avLst/>
            </a:prstGeom>
            <a:solidFill>
              <a:schemeClr val="bg1">
                <a:alpha val="67000"/>
              </a:schemeClr>
            </a:solidFill>
          </p:spPr>
          <p:txBody>
            <a:bodyPr wrap="square" rtlCol="0">
              <a:spAutoFit/>
            </a:bodyPr>
            <a:lstStyle/>
            <a:p>
              <a:pPr algn="just"/>
              <a:r>
                <a:rPr lang="en-US" sz="2400" dirty="0" smtClean="0"/>
                <a:t>Different probes share the probe cap.</a:t>
              </a:r>
              <a:endParaRPr lang="en-US" sz="2400" dirty="0"/>
            </a:p>
          </p:txBody>
        </p:sp>
        <p:cxnSp>
          <p:nvCxnSpPr>
            <p:cNvPr id="119" name="Straight Connector 118"/>
            <p:cNvCxnSpPr>
              <a:stCxn id="117" idx="0"/>
              <a:endCxn id="109" idx="4"/>
            </p:cNvCxnSpPr>
            <p:nvPr/>
          </p:nvCxnSpPr>
          <p:spPr>
            <a:xfrm flipH="1" flipV="1">
              <a:off x="2194461" y="8666137"/>
              <a:ext cx="165" cy="18494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117" idx="3"/>
            </p:cNvCxnSpPr>
            <p:nvPr/>
          </p:nvCxnSpPr>
          <p:spPr>
            <a:xfrm>
              <a:off x="3566226" y="10972750"/>
              <a:ext cx="15962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3030937" y="2103102"/>
              <a:ext cx="3200400" cy="1371600"/>
            </a:xfrm>
            <a:prstGeom prst="rect">
              <a:avLst/>
            </a:prstGeom>
            <a:solidFill>
              <a:schemeClr val="bg1">
                <a:alpha val="67000"/>
              </a:schemeClr>
            </a:solidFill>
            <a:ln>
              <a:noFill/>
            </a:ln>
          </p:spPr>
          <p:txBody>
            <a:bodyPr wrap="square" rtlCol="0">
              <a:spAutoFit/>
            </a:bodyPr>
            <a:lstStyle/>
            <a:p>
              <a:pPr algn="just"/>
              <a:r>
                <a:rPr lang="en-US" sz="2400" dirty="0" smtClean="0"/>
                <a:t>All NMR probes will load from the top of the magnet</a:t>
              </a:r>
              <a:endParaRPr lang="en-US" sz="2400" dirty="0"/>
            </a:p>
          </p:txBody>
        </p:sp>
        <p:sp>
          <p:nvSpPr>
            <p:cNvPr id="122" name="Rectangle 121"/>
            <p:cNvSpPr/>
            <p:nvPr/>
          </p:nvSpPr>
          <p:spPr>
            <a:xfrm>
              <a:off x="7315200" y="457200"/>
              <a:ext cx="5486400" cy="3046988"/>
            </a:xfrm>
            <a:prstGeom prst="rect">
              <a:avLst/>
            </a:prstGeom>
          </p:spPr>
          <p:txBody>
            <a:bodyPr wrap="square">
              <a:spAutoFit/>
            </a:bodyPr>
            <a:lstStyle/>
            <a:p>
              <a:pPr indent="457200" algn="just"/>
              <a:r>
                <a:rPr lang="en-US" sz="2400" dirty="0" smtClean="0"/>
                <a:t>We are developing a set of solid state NMR probes for the SCH magnet. All probes will load from the top of the magnet. The probes will share a probe cap on which a set of passive shims is mounted. The probe cap will also mate to the field regulation probe mounted just below the magnet’s center of the field. </a:t>
              </a:r>
            </a:p>
          </p:txBody>
        </p:sp>
      </p:grpSp>
      <p:graphicFrame>
        <p:nvGraphicFramePr>
          <p:cNvPr id="123" name="Table 122"/>
          <p:cNvGraphicFramePr>
            <a:graphicFrameLocks noGrp="1"/>
          </p:cNvGraphicFramePr>
          <p:nvPr>
            <p:extLst>
              <p:ext uri="{D42A27DB-BD31-4B8C-83A1-F6EECF244321}">
                <p14:modId xmlns:p14="http://schemas.microsoft.com/office/powerpoint/2010/main" val="4043553116"/>
              </p:ext>
            </p:extLst>
          </p:nvPr>
        </p:nvGraphicFramePr>
        <p:xfrm>
          <a:off x="36118800" y="21937904"/>
          <a:ext cx="5486577" cy="4945342"/>
        </p:xfrm>
        <a:graphic>
          <a:graphicData uri="http://schemas.openxmlformats.org/drawingml/2006/table">
            <a:tbl>
              <a:tblPr/>
              <a:tblGrid>
                <a:gridCol w="1176256"/>
                <a:gridCol w="1567035"/>
                <a:gridCol w="1371643"/>
                <a:gridCol w="1371643"/>
              </a:tblGrid>
              <a:tr h="190500">
                <a:tc gridSpan="4">
                  <a:txBody>
                    <a:bodyPr/>
                    <a:lstStyle/>
                    <a:p>
                      <a:pPr algn="ctr" fontAlgn="b"/>
                      <a:r>
                        <a:rPr lang="en-US" sz="2200" b="1" i="0" u="none" strike="noStrike" dirty="0" smtClean="0">
                          <a:solidFill>
                            <a:schemeClr val="tx1">
                              <a:lumMod val="75000"/>
                              <a:lumOff val="25000"/>
                            </a:schemeClr>
                          </a:solidFill>
                          <a:effectLst/>
                          <a:latin typeface="Calibri"/>
                        </a:rPr>
                        <a:t>NMR frequencies (MHz) at high magnetic fields</a:t>
                      </a:r>
                      <a:endParaRPr lang="en-US" sz="2200" b="1" i="0" u="none" strike="noStrike" dirty="0">
                        <a:solidFill>
                          <a:schemeClr val="tx1">
                            <a:lumMod val="75000"/>
                            <a:lumOff val="25000"/>
                          </a:schemeClr>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pPr algn="r" fontAlgn="b"/>
                      <a:endParaRPr lang="en-US" sz="2400" b="0"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r" fontAlgn="b"/>
                      <a:endParaRPr lang="en-US" sz="2400" b="0"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r" fontAlgn="b"/>
                      <a:endParaRPr lang="en-US" sz="2400" b="0"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190500">
                <a:tc>
                  <a:txBody>
                    <a:bodyPr/>
                    <a:lstStyle/>
                    <a:p>
                      <a:pPr algn="l" fontAlgn="b"/>
                      <a:endParaRPr lang="en-US" sz="2400" b="0" i="0" u="none" strike="noStrike" dirty="0">
                        <a:solidFill>
                          <a:srgbClr val="000000"/>
                        </a:solidFill>
                        <a:effectLst/>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dirty="0" smtClean="0">
                          <a:solidFill>
                            <a:srgbClr val="000000"/>
                          </a:solidFill>
                          <a:effectLst/>
                          <a:latin typeface="Calibri"/>
                        </a:rPr>
                        <a:t>23.5 T</a:t>
                      </a:r>
                      <a:endParaRPr lang="en-US" sz="24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smtClean="0">
                          <a:solidFill>
                            <a:srgbClr val="000000"/>
                          </a:solidFill>
                          <a:effectLst/>
                          <a:latin typeface="Calibri"/>
                        </a:rPr>
                        <a:t>28.2 T</a:t>
                      </a:r>
                      <a:endParaRPr lang="en-US" sz="24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smtClean="0">
                          <a:solidFill>
                            <a:srgbClr val="000000"/>
                          </a:solidFill>
                          <a:effectLst/>
                          <a:latin typeface="Calibri"/>
                        </a:rPr>
                        <a:t>35.25 T</a:t>
                      </a:r>
                      <a:endParaRPr lang="en-US" sz="24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2400" b="0" i="0" u="none" strike="noStrike" baseline="30000" dirty="0">
                          <a:solidFill>
                            <a:srgbClr val="000000"/>
                          </a:solidFill>
                          <a:effectLst/>
                          <a:latin typeface="Calibri"/>
                        </a:rPr>
                        <a:t>1</a:t>
                      </a:r>
                      <a:r>
                        <a:rPr lang="en-US" sz="2400" b="0" i="0" u="none" strike="noStrike" dirty="0">
                          <a:solidFill>
                            <a:srgbClr val="000000"/>
                          </a:solidFill>
                          <a:effectLst/>
                          <a:latin typeface="Calibri"/>
                        </a:rPr>
                        <a:t>H</a:t>
                      </a:r>
                    </a:p>
                  </a:txBody>
                  <a:tcPr marL="9525" marR="9525" marT="9525" marB="0" anchor="b">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r>
                        <a:rPr lang="en-US" sz="2400" b="0" i="0" u="none" strike="noStrike" dirty="0">
                          <a:solidFill>
                            <a:srgbClr val="000000"/>
                          </a:solidFill>
                          <a:effectLst/>
                          <a:latin typeface="Calibri"/>
                        </a:rPr>
                        <a:t>1000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2400" b="0" i="0" u="none" strike="noStrike">
                          <a:solidFill>
                            <a:srgbClr val="000000"/>
                          </a:solidFill>
                          <a:effectLst/>
                          <a:latin typeface="Calibri"/>
                        </a:rPr>
                        <a:t>1200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2400" b="0" i="0" u="none" strike="noStrike">
                          <a:solidFill>
                            <a:srgbClr val="000000"/>
                          </a:solidFill>
                          <a:effectLst/>
                          <a:latin typeface="Calibri"/>
                        </a:rPr>
                        <a:t>1500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90500">
                <a:tc>
                  <a:txBody>
                    <a:bodyPr/>
                    <a:lstStyle/>
                    <a:p>
                      <a:pPr algn="l" fontAlgn="b"/>
                      <a:r>
                        <a:rPr lang="en-US" sz="2400" b="0" i="0" u="none" strike="noStrike" baseline="30000" dirty="0">
                          <a:solidFill>
                            <a:srgbClr val="000000"/>
                          </a:solidFill>
                          <a:effectLst/>
                          <a:latin typeface="Calibri"/>
                        </a:rPr>
                        <a:t>19</a:t>
                      </a:r>
                      <a:r>
                        <a:rPr lang="en-US" sz="2400" b="0" i="0" u="none" strike="noStrike" dirty="0">
                          <a:solidFill>
                            <a:srgbClr val="000000"/>
                          </a:solidFill>
                          <a:effectLst/>
                          <a:latin typeface="Calibri"/>
                        </a:rPr>
                        <a:t>F</a:t>
                      </a:r>
                    </a:p>
                  </a:txBody>
                  <a:tcPr marL="9525" marR="9525" marT="9525"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2400" b="0" i="0" u="none" strike="noStrike" dirty="0" smtClean="0">
                          <a:solidFill>
                            <a:srgbClr val="000000"/>
                          </a:solidFill>
                          <a:effectLst/>
                          <a:latin typeface="Calibri"/>
                        </a:rPr>
                        <a:t>941</a:t>
                      </a:r>
                      <a:endParaRPr lang="en-US" sz="2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a:rPr>
                        <a:t>1129</a:t>
                      </a:r>
                    </a:p>
                  </a:txBody>
                  <a:tcPr marL="9525" marR="9525" marT="9525" marB="0" anchor="b">
                    <a:lnL>
                      <a:noFill/>
                    </a:lnL>
                    <a:lnR>
                      <a:noFill/>
                    </a:lnR>
                    <a:lnT>
                      <a:noFill/>
                    </a:lnT>
                    <a:lnB>
                      <a:noFill/>
                    </a:lnB>
                  </a:tcPr>
                </a:tc>
                <a:tc>
                  <a:txBody>
                    <a:bodyPr/>
                    <a:lstStyle/>
                    <a:p>
                      <a:pPr algn="r" fontAlgn="b"/>
                      <a:r>
                        <a:rPr lang="en-US" sz="2400" b="0" i="0" u="none" strike="noStrike" dirty="0">
                          <a:solidFill>
                            <a:srgbClr val="000000"/>
                          </a:solidFill>
                          <a:effectLst/>
                          <a:latin typeface="Calibri"/>
                        </a:rPr>
                        <a:t>1411</a:t>
                      </a:r>
                    </a:p>
                  </a:txBody>
                  <a:tcPr marL="9525" marR="9525" marT="9525" marB="0" anchor="b">
                    <a:lnL>
                      <a:noFill/>
                    </a:lnL>
                    <a:lnR>
                      <a:noFill/>
                    </a:lnR>
                    <a:lnT>
                      <a:noFill/>
                    </a:lnT>
                    <a:lnB>
                      <a:noFill/>
                    </a:lnB>
                  </a:tcPr>
                </a:tc>
              </a:tr>
              <a:tr h="154291">
                <a:tc>
                  <a:txBody>
                    <a:bodyPr/>
                    <a:lstStyle/>
                    <a:p>
                      <a:pPr algn="l" fontAlgn="b"/>
                      <a:endParaRPr lang="en-US" sz="6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endParaRPr lang="en-US" sz="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endParaRPr lang="en-US" sz="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a:endParaRPr>
                    </a:p>
                  </a:txBody>
                  <a:tcPr marL="9525" marR="9525" marT="9525" marB="0" anchor="b">
                    <a:lnL>
                      <a:noFill/>
                    </a:lnL>
                    <a:lnR>
                      <a:noFill/>
                    </a:lnR>
                    <a:lnT>
                      <a:noFill/>
                    </a:lnT>
                    <a:lnB>
                      <a:noFill/>
                    </a:lnB>
                  </a:tcPr>
                </a:tc>
              </a:tr>
              <a:tr h="190500">
                <a:tc>
                  <a:txBody>
                    <a:bodyPr/>
                    <a:lstStyle/>
                    <a:p>
                      <a:pPr algn="l" fontAlgn="b"/>
                      <a:r>
                        <a:rPr lang="en-US" sz="2400" b="0" i="0" u="none" strike="noStrike" baseline="30000" dirty="0">
                          <a:solidFill>
                            <a:srgbClr val="000000"/>
                          </a:solidFill>
                          <a:effectLst/>
                          <a:latin typeface="Calibri"/>
                        </a:rPr>
                        <a:t>31</a:t>
                      </a:r>
                      <a:r>
                        <a:rPr lang="en-US" sz="2400" b="0" i="0" u="none" strike="noStrike" dirty="0">
                          <a:solidFill>
                            <a:srgbClr val="000000"/>
                          </a:solidFill>
                          <a:effectLst/>
                          <a:latin typeface="Calibri"/>
                        </a:rPr>
                        <a:t>P</a:t>
                      </a:r>
                    </a:p>
                  </a:txBody>
                  <a:tcPr marL="9525" marR="9525" marT="9525"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2400" b="0" i="0" u="none" strike="noStrike" dirty="0">
                          <a:solidFill>
                            <a:srgbClr val="000000"/>
                          </a:solidFill>
                          <a:effectLst/>
                          <a:latin typeface="Calibri"/>
                        </a:rPr>
                        <a:t>404.8</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a:rPr>
                        <a:t>485.8</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a:rPr>
                        <a:t>607.2</a:t>
                      </a:r>
                    </a:p>
                  </a:txBody>
                  <a:tcPr marL="9525" marR="9525" marT="9525" marB="0" anchor="b">
                    <a:lnL>
                      <a:noFill/>
                    </a:lnL>
                    <a:lnR>
                      <a:noFill/>
                    </a:lnR>
                    <a:lnT>
                      <a:noFill/>
                    </a:lnT>
                    <a:lnB>
                      <a:noFill/>
                    </a:lnB>
                  </a:tcPr>
                </a:tc>
              </a:tr>
              <a:tr h="190500">
                <a:tc>
                  <a:txBody>
                    <a:bodyPr/>
                    <a:lstStyle/>
                    <a:p>
                      <a:pPr algn="l" fontAlgn="b"/>
                      <a:r>
                        <a:rPr lang="en-US" sz="2400" b="0" i="0" u="none" strike="noStrike" baseline="30000" dirty="0">
                          <a:solidFill>
                            <a:srgbClr val="000000"/>
                          </a:solidFill>
                          <a:effectLst/>
                          <a:latin typeface="Calibri"/>
                        </a:rPr>
                        <a:t>7</a:t>
                      </a:r>
                      <a:r>
                        <a:rPr lang="en-US" sz="2400" b="0" i="0" u="none" strike="noStrike" dirty="0">
                          <a:solidFill>
                            <a:srgbClr val="000000"/>
                          </a:solidFill>
                          <a:effectLst/>
                          <a:latin typeface="Calibri"/>
                        </a:rPr>
                        <a:t>Li</a:t>
                      </a:r>
                    </a:p>
                  </a:txBody>
                  <a:tcPr marL="9525" marR="9525" marT="9525"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2400" b="0" i="0" u="none" strike="noStrike">
                          <a:solidFill>
                            <a:srgbClr val="000000"/>
                          </a:solidFill>
                          <a:effectLst/>
                          <a:latin typeface="Calibri"/>
                        </a:rPr>
                        <a:t>388.6</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a:rPr>
                        <a:t>466.4</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a:rPr>
                        <a:t>583.0</a:t>
                      </a:r>
                    </a:p>
                  </a:txBody>
                  <a:tcPr marL="9525" marR="9525" marT="9525" marB="0" anchor="b">
                    <a:lnL>
                      <a:noFill/>
                    </a:lnL>
                    <a:lnR>
                      <a:noFill/>
                    </a:lnR>
                    <a:lnT>
                      <a:noFill/>
                    </a:lnT>
                    <a:lnB>
                      <a:noFill/>
                    </a:lnB>
                  </a:tcPr>
                </a:tc>
              </a:tr>
              <a:tr h="163820">
                <a:tc>
                  <a:txBody>
                    <a:bodyPr/>
                    <a:lstStyle/>
                    <a:p>
                      <a:pPr algn="l" fontAlgn="b"/>
                      <a:endParaRPr lang="en-US" sz="6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endParaRPr lang="en-US" sz="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endParaRPr lang="en-US" sz="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a:endParaRPr>
                    </a:p>
                  </a:txBody>
                  <a:tcPr marL="9525" marR="9525" marT="9525" marB="0" anchor="b">
                    <a:lnL>
                      <a:noFill/>
                    </a:lnL>
                    <a:lnR>
                      <a:noFill/>
                    </a:lnR>
                    <a:lnT>
                      <a:noFill/>
                    </a:lnT>
                    <a:lnB>
                      <a:noFill/>
                    </a:lnB>
                  </a:tcPr>
                </a:tc>
              </a:tr>
              <a:tr h="190500">
                <a:tc>
                  <a:txBody>
                    <a:bodyPr/>
                    <a:lstStyle/>
                    <a:p>
                      <a:pPr algn="l" fontAlgn="b"/>
                      <a:r>
                        <a:rPr lang="en-US" sz="2400" b="0" i="0" u="none" strike="noStrike" baseline="30000" dirty="0">
                          <a:solidFill>
                            <a:srgbClr val="000000"/>
                          </a:solidFill>
                          <a:effectLst/>
                          <a:latin typeface="Calibri"/>
                        </a:rPr>
                        <a:t>27</a:t>
                      </a:r>
                      <a:r>
                        <a:rPr lang="en-US" sz="2400" b="0" i="0" u="none" strike="noStrike" dirty="0">
                          <a:solidFill>
                            <a:srgbClr val="000000"/>
                          </a:solidFill>
                          <a:effectLst/>
                          <a:latin typeface="Calibri"/>
                        </a:rPr>
                        <a:t>Al</a:t>
                      </a:r>
                    </a:p>
                  </a:txBody>
                  <a:tcPr marL="9525" marR="9525" marT="9525"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2400" b="0" i="0" u="none" strike="noStrike" dirty="0">
                          <a:solidFill>
                            <a:srgbClr val="000000"/>
                          </a:solidFill>
                          <a:effectLst/>
                          <a:latin typeface="Calibri"/>
                        </a:rPr>
                        <a:t>260.6</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a:rPr>
                        <a:t>312.7</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a:rPr>
                        <a:t>390.9</a:t>
                      </a:r>
                    </a:p>
                  </a:txBody>
                  <a:tcPr marL="9525" marR="9525" marT="9525" marB="0" anchor="b">
                    <a:lnL>
                      <a:noFill/>
                    </a:lnL>
                    <a:lnR>
                      <a:noFill/>
                    </a:lnR>
                    <a:lnT>
                      <a:noFill/>
                    </a:lnT>
                    <a:lnB>
                      <a:noFill/>
                    </a:lnB>
                  </a:tcPr>
                </a:tc>
              </a:tr>
              <a:tr h="190500">
                <a:tc>
                  <a:txBody>
                    <a:bodyPr/>
                    <a:lstStyle/>
                    <a:p>
                      <a:pPr algn="l" fontAlgn="b"/>
                      <a:r>
                        <a:rPr lang="en-US" sz="2400" b="0" i="0" u="none" strike="noStrike" baseline="30000" dirty="0">
                          <a:solidFill>
                            <a:srgbClr val="000000"/>
                          </a:solidFill>
                          <a:effectLst/>
                          <a:latin typeface="Calibri"/>
                        </a:rPr>
                        <a:t>13</a:t>
                      </a:r>
                      <a:r>
                        <a:rPr lang="en-US" sz="2400" b="0" i="0" u="none" strike="noStrike" dirty="0">
                          <a:solidFill>
                            <a:srgbClr val="000000"/>
                          </a:solidFill>
                          <a:effectLst/>
                          <a:latin typeface="Calibri"/>
                        </a:rPr>
                        <a:t>C</a:t>
                      </a:r>
                    </a:p>
                  </a:txBody>
                  <a:tcPr marL="9525" marR="9525" marT="9525"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2400" b="0" i="0" u="none" strike="noStrike">
                          <a:solidFill>
                            <a:srgbClr val="000000"/>
                          </a:solidFill>
                          <a:effectLst/>
                          <a:latin typeface="Calibri"/>
                        </a:rPr>
                        <a:t>251.5</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a:rPr>
                        <a:t>301.7</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a:rPr>
                        <a:t>377.2</a:t>
                      </a:r>
                    </a:p>
                  </a:txBody>
                  <a:tcPr marL="9525" marR="9525" marT="9525" marB="0" anchor="b">
                    <a:lnL>
                      <a:noFill/>
                    </a:lnL>
                    <a:lnR>
                      <a:noFill/>
                    </a:lnR>
                    <a:lnT>
                      <a:noFill/>
                    </a:lnT>
                    <a:lnB>
                      <a:noFill/>
                    </a:lnB>
                  </a:tcPr>
                </a:tc>
              </a:tr>
              <a:tr h="154291">
                <a:tc>
                  <a:txBody>
                    <a:bodyPr/>
                    <a:lstStyle/>
                    <a:p>
                      <a:pPr algn="l" fontAlgn="b"/>
                      <a:endParaRPr lang="en-US" sz="6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endParaRPr lang="en-US" sz="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endParaRPr lang="en-US" sz="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a:endParaRPr>
                    </a:p>
                  </a:txBody>
                  <a:tcPr marL="9525" marR="9525" marT="9525" marB="0" anchor="b">
                    <a:lnL>
                      <a:noFill/>
                    </a:lnL>
                    <a:lnR>
                      <a:noFill/>
                    </a:lnR>
                    <a:lnT>
                      <a:noFill/>
                    </a:lnT>
                    <a:lnB>
                      <a:noFill/>
                    </a:lnB>
                  </a:tcPr>
                </a:tc>
              </a:tr>
              <a:tr h="190500">
                <a:tc>
                  <a:txBody>
                    <a:bodyPr/>
                    <a:lstStyle/>
                    <a:p>
                      <a:pPr algn="l" fontAlgn="b"/>
                      <a:r>
                        <a:rPr lang="en-US" sz="2400" b="0" i="0" u="none" strike="noStrike" baseline="30000" dirty="0">
                          <a:solidFill>
                            <a:srgbClr val="000000"/>
                          </a:solidFill>
                          <a:effectLst/>
                          <a:latin typeface="Calibri"/>
                        </a:rPr>
                        <a:t>2</a:t>
                      </a:r>
                      <a:r>
                        <a:rPr lang="en-US" sz="2400" b="0" i="0" u="none" strike="noStrike" dirty="0">
                          <a:solidFill>
                            <a:srgbClr val="000000"/>
                          </a:solidFill>
                          <a:effectLst/>
                          <a:latin typeface="Calibri"/>
                        </a:rPr>
                        <a:t>H</a:t>
                      </a:r>
                    </a:p>
                  </a:txBody>
                  <a:tcPr marL="9525" marR="9525" marT="9525"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2400" b="0" i="0" u="none" strike="noStrike">
                          <a:solidFill>
                            <a:srgbClr val="000000"/>
                          </a:solidFill>
                          <a:effectLst/>
                          <a:latin typeface="Calibri"/>
                        </a:rPr>
                        <a:t>153.5</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a:rPr>
                        <a:t>184.2</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a:rPr>
                        <a:t>230.3</a:t>
                      </a:r>
                    </a:p>
                  </a:txBody>
                  <a:tcPr marL="9525" marR="9525" marT="9525" marB="0" anchor="b">
                    <a:lnL>
                      <a:noFill/>
                    </a:lnL>
                    <a:lnR>
                      <a:noFill/>
                    </a:lnR>
                    <a:lnT>
                      <a:noFill/>
                    </a:lnT>
                    <a:lnB>
                      <a:noFill/>
                    </a:lnB>
                  </a:tcPr>
                </a:tc>
              </a:tr>
              <a:tr h="190500">
                <a:tc>
                  <a:txBody>
                    <a:bodyPr/>
                    <a:lstStyle/>
                    <a:p>
                      <a:pPr algn="l" fontAlgn="b"/>
                      <a:r>
                        <a:rPr lang="en-US" sz="2400" b="0" i="0" u="none" strike="noStrike" baseline="30000" dirty="0">
                          <a:solidFill>
                            <a:srgbClr val="000000"/>
                          </a:solidFill>
                          <a:effectLst/>
                          <a:latin typeface="Calibri"/>
                        </a:rPr>
                        <a:t>17</a:t>
                      </a:r>
                      <a:r>
                        <a:rPr lang="en-US" sz="2400" b="0" i="0" u="none" strike="noStrike" dirty="0">
                          <a:solidFill>
                            <a:srgbClr val="000000"/>
                          </a:solidFill>
                          <a:effectLst/>
                          <a:latin typeface="Calibri"/>
                        </a:rPr>
                        <a:t>O</a:t>
                      </a:r>
                    </a:p>
                  </a:txBody>
                  <a:tcPr marL="9525" marR="9525" marT="9525"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2400" b="0" i="0" u="none" strike="noStrike" dirty="0">
                          <a:solidFill>
                            <a:srgbClr val="000000"/>
                          </a:solidFill>
                          <a:effectLst/>
                          <a:latin typeface="Calibri"/>
                        </a:rPr>
                        <a:t>135.6</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a:rPr>
                        <a:t>162.7</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a:rPr>
                        <a:t>203.3</a:t>
                      </a:r>
                    </a:p>
                  </a:txBody>
                  <a:tcPr marL="9525" marR="9525" marT="9525" marB="0" anchor="b">
                    <a:lnL>
                      <a:noFill/>
                    </a:lnL>
                    <a:lnR>
                      <a:noFill/>
                    </a:lnR>
                    <a:lnT>
                      <a:noFill/>
                    </a:lnT>
                    <a:lnB>
                      <a:noFill/>
                    </a:lnB>
                  </a:tcPr>
                </a:tc>
              </a:tr>
              <a:tr h="190500">
                <a:tc>
                  <a:txBody>
                    <a:bodyPr/>
                    <a:lstStyle/>
                    <a:p>
                      <a:pPr algn="l" fontAlgn="b"/>
                      <a:r>
                        <a:rPr lang="en-US" sz="2400" b="0" i="0" u="none" strike="noStrike" baseline="30000" dirty="0">
                          <a:solidFill>
                            <a:srgbClr val="000000"/>
                          </a:solidFill>
                          <a:effectLst/>
                          <a:latin typeface="Calibri"/>
                        </a:rPr>
                        <a:t>15</a:t>
                      </a:r>
                      <a:r>
                        <a:rPr lang="en-US" sz="2400" b="0" i="0" u="none" strike="noStrike" dirty="0">
                          <a:solidFill>
                            <a:srgbClr val="000000"/>
                          </a:solidFill>
                          <a:effectLst/>
                          <a:latin typeface="Calibri"/>
                        </a:rPr>
                        <a:t>N</a:t>
                      </a:r>
                    </a:p>
                  </a:txBody>
                  <a:tcPr marL="9525" marR="9525" marT="9525"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2400" b="0" i="0" u="none" strike="noStrike">
                          <a:solidFill>
                            <a:srgbClr val="000000"/>
                          </a:solidFill>
                          <a:effectLst/>
                          <a:latin typeface="Calibri"/>
                        </a:rPr>
                        <a:t>101.4</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a:rPr>
                        <a:t>121.6</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a:rPr>
                        <a:t>152.1</a:t>
                      </a:r>
                    </a:p>
                  </a:txBody>
                  <a:tcPr marL="9525" marR="9525" marT="9525" marB="0" anchor="b">
                    <a:lnL>
                      <a:noFill/>
                    </a:lnL>
                    <a:lnR>
                      <a:noFill/>
                    </a:lnR>
                    <a:lnT>
                      <a:noFill/>
                    </a:lnT>
                    <a:lnB>
                      <a:noFill/>
                    </a:lnB>
                  </a:tcPr>
                </a:tc>
              </a:tr>
              <a:tr h="190500">
                <a:tc>
                  <a:txBody>
                    <a:bodyPr/>
                    <a:lstStyle/>
                    <a:p>
                      <a:pPr algn="l" fontAlgn="b"/>
                      <a:r>
                        <a:rPr lang="en-US" sz="2400" b="0" i="0" u="none" strike="noStrike" baseline="30000" dirty="0">
                          <a:solidFill>
                            <a:srgbClr val="000000"/>
                          </a:solidFill>
                          <a:effectLst/>
                          <a:latin typeface="Calibri"/>
                        </a:rPr>
                        <a:t>39</a:t>
                      </a:r>
                      <a:r>
                        <a:rPr lang="en-US" sz="2400" b="0" i="0" u="none" strike="noStrike" dirty="0">
                          <a:solidFill>
                            <a:srgbClr val="000000"/>
                          </a:solidFill>
                          <a:effectLst/>
                          <a:latin typeface="Calibri"/>
                        </a:rPr>
                        <a:t>K</a:t>
                      </a:r>
                    </a:p>
                  </a:txBody>
                  <a:tcPr marL="9525" marR="9525" marT="9525" marB="0" anchor="b">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400" b="0" i="0" u="none" strike="noStrike" dirty="0">
                          <a:solidFill>
                            <a:srgbClr val="000000"/>
                          </a:solidFill>
                          <a:effectLst/>
                          <a:latin typeface="Calibri"/>
                        </a:rPr>
                        <a:t>46.7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a:rPr>
                        <a:t>56.0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a:rPr>
                        <a:t>70.0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graphicFrame>
        <p:nvGraphicFramePr>
          <p:cNvPr id="124" name="Table 123"/>
          <p:cNvGraphicFramePr>
            <a:graphicFrameLocks noGrp="1"/>
          </p:cNvGraphicFramePr>
          <p:nvPr>
            <p:extLst>
              <p:ext uri="{D42A27DB-BD31-4B8C-83A1-F6EECF244321}">
                <p14:modId xmlns:p14="http://schemas.microsoft.com/office/powerpoint/2010/main" val="3648965924"/>
              </p:ext>
            </p:extLst>
          </p:nvPr>
        </p:nvGraphicFramePr>
        <p:xfrm>
          <a:off x="29809354" y="22620018"/>
          <a:ext cx="5852161" cy="3573333"/>
        </p:xfrm>
        <a:graphic>
          <a:graphicData uri="http://schemas.openxmlformats.org/drawingml/2006/table">
            <a:tbl>
              <a:tblPr firstRow="1" bandRow="1"/>
              <a:tblGrid>
                <a:gridCol w="5852161"/>
              </a:tblGrid>
              <a:tr h="266021">
                <a:tc>
                  <a:txBody>
                    <a:bodyPr/>
                    <a:lstStyle/>
                    <a:p>
                      <a:pPr algn="ctr" rtl="0" fontAlgn="ctr"/>
                      <a:r>
                        <a:rPr lang="en-US" sz="2400" b="1" i="0" u="none" strike="noStrike" dirty="0" smtClean="0">
                          <a:solidFill>
                            <a:srgbClr val="404040"/>
                          </a:solidFill>
                          <a:effectLst/>
                          <a:latin typeface="Calibri"/>
                        </a:rPr>
                        <a:t>Solid state</a:t>
                      </a:r>
                      <a:r>
                        <a:rPr lang="en-US" sz="2400" b="1" i="0" u="none" strike="noStrike" baseline="0" dirty="0" smtClean="0">
                          <a:solidFill>
                            <a:srgbClr val="404040"/>
                          </a:solidFill>
                          <a:effectLst/>
                          <a:latin typeface="Calibri"/>
                        </a:rPr>
                        <a:t> </a:t>
                      </a:r>
                      <a:r>
                        <a:rPr lang="en-US" sz="2400" b="1" i="0" u="none" strike="noStrike" dirty="0" smtClean="0">
                          <a:solidFill>
                            <a:srgbClr val="404040"/>
                          </a:solidFill>
                          <a:effectLst/>
                          <a:latin typeface="Calibri"/>
                        </a:rPr>
                        <a:t>NMR probes </a:t>
                      </a:r>
                      <a:r>
                        <a:rPr lang="en-US" sz="2400" b="1" i="0" u="none" strike="noStrike" dirty="0">
                          <a:solidFill>
                            <a:srgbClr val="404040"/>
                          </a:solidFill>
                          <a:effectLst/>
                          <a:latin typeface="Calibri"/>
                        </a:rPr>
                        <a:t>in </a:t>
                      </a:r>
                      <a:r>
                        <a:rPr lang="en-US" sz="2400" b="1" i="0" u="none" strike="noStrike" dirty="0" smtClean="0">
                          <a:solidFill>
                            <a:srgbClr val="404040"/>
                          </a:solidFill>
                          <a:effectLst/>
                          <a:latin typeface="Calibri"/>
                        </a:rPr>
                        <a:t>development</a:t>
                      </a:r>
                      <a:endParaRPr lang="en-US" sz="2400" b="1" i="0" u="none" strike="noStrike" dirty="0">
                        <a:solidFill>
                          <a:srgbClr val="404040"/>
                        </a:solidFill>
                        <a:effectLst/>
                        <a:latin typeface="Calibri"/>
                      </a:endParaRPr>
                    </a:p>
                  </a:txBody>
                  <a:tcPr marL="3579" marR="3579" marT="357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80184">
                <a:tc>
                  <a:txBody>
                    <a:bodyPr/>
                    <a:lstStyle/>
                    <a:p>
                      <a:pPr algn="l" rtl="0" fontAlgn="ctr"/>
                      <a:r>
                        <a:rPr lang="en-US" sz="2400" b="0" i="0" u="sng" strike="noStrike" dirty="0">
                          <a:solidFill>
                            <a:srgbClr val="000000"/>
                          </a:solidFill>
                          <a:effectLst/>
                          <a:latin typeface="Calibri"/>
                        </a:rPr>
                        <a:t>Low-gamma </a:t>
                      </a:r>
                      <a:r>
                        <a:rPr lang="en-US" sz="2400" b="0" i="0" u="sng" strike="noStrike" dirty="0" smtClean="0">
                          <a:solidFill>
                            <a:srgbClr val="000000"/>
                          </a:solidFill>
                          <a:effectLst/>
                          <a:latin typeface="Calibri"/>
                        </a:rPr>
                        <a:t>probe</a:t>
                      </a:r>
                      <a:r>
                        <a:rPr lang="en-US" sz="2400" b="0" i="0" u="none" strike="noStrike" dirty="0" smtClean="0">
                          <a:solidFill>
                            <a:srgbClr val="000000"/>
                          </a:solidFill>
                          <a:effectLst/>
                          <a:latin typeface="Calibri"/>
                        </a:rPr>
                        <a:t>:</a:t>
                      </a:r>
                    </a:p>
                    <a:p>
                      <a:pPr marL="228600" marR="0" indent="0" algn="l" defTabSz="914400" rtl="0" eaLnBrk="1" fontAlgn="ctr" latinLnBrk="0" hangingPunct="1">
                        <a:lnSpc>
                          <a:spcPct val="100000"/>
                        </a:lnSpc>
                        <a:spcBef>
                          <a:spcPts val="0"/>
                        </a:spcBef>
                        <a:spcAft>
                          <a:spcPts val="0"/>
                        </a:spcAft>
                        <a:buClrTx/>
                        <a:buSzTx/>
                        <a:buFontTx/>
                        <a:buNone/>
                        <a:tabLst/>
                        <a:defRPr/>
                      </a:pPr>
                      <a:r>
                        <a:rPr lang="en-US" sz="2400" b="0" i="0" u="none" strike="noStrike" dirty="0" smtClean="0">
                          <a:solidFill>
                            <a:srgbClr val="000000"/>
                          </a:solidFill>
                          <a:effectLst/>
                          <a:latin typeface="+mn-lt"/>
                        </a:rPr>
                        <a:t>Single-channel 3.2</a:t>
                      </a:r>
                      <a:r>
                        <a:rPr lang="en-US" sz="2400" b="0" i="0" u="none" strike="noStrike" baseline="0" dirty="0" smtClean="0">
                          <a:solidFill>
                            <a:srgbClr val="000000"/>
                          </a:solidFill>
                          <a:effectLst/>
                          <a:latin typeface="+mn-lt"/>
                        </a:rPr>
                        <a:t>mm </a:t>
                      </a:r>
                      <a:r>
                        <a:rPr lang="en-US" sz="2400" b="0" i="0" u="none" strike="noStrike" dirty="0" smtClean="0">
                          <a:solidFill>
                            <a:srgbClr val="000000"/>
                          </a:solidFill>
                          <a:effectLst/>
                          <a:latin typeface="+mn-lt"/>
                        </a:rPr>
                        <a:t>MAS probe with a wide VT range for low-gamma nuclei, e.g. </a:t>
                      </a:r>
                      <a:r>
                        <a:rPr lang="en-US" sz="2400" b="0" i="0" u="none" strike="noStrike" baseline="30000" dirty="0" smtClean="0">
                          <a:solidFill>
                            <a:srgbClr val="000000"/>
                          </a:solidFill>
                          <a:effectLst/>
                          <a:latin typeface="+mn-lt"/>
                        </a:rPr>
                        <a:t>17</a:t>
                      </a:r>
                      <a:r>
                        <a:rPr lang="en-US" sz="2400" b="0" i="0" u="none" strike="noStrike" dirty="0" smtClean="0">
                          <a:solidFill>
                            <a:srgbClr val="000000"/>
                          </a:solidFill>
                          <a:effectLst/>
                          <a:latin typeface="+mn-lt"/>
                        </a:rPr>
                        <a:t>O </a:t>
                      </a:r>
                    </a:p>
                  </a:txBody>
                  <a:tcPr marL="3579" marR="3579" marT="357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22951">
                <a:tc>
                  <a:txBody>
                    <a:bodyPr/>
                    <a:lstStyle/>
                    <a:p>
                      <a:pPr algn="l" rtl="0" fontAlgn="ctr"/>
                      <a:r>
                        <a:rPr lang="en-US" sz="2400" b="0" i="0" u="sng" strike="noStrike" dirty="0">
                          <a:solidFill>
                            <a:srgbClr val="000000"/>
                          </a:solidFill>
                          <a:effectLst/>
                          <a:latin typeface="Calibri"/>
                        </a:rPr>
                        <a:t>Static </a:t>
                      </a:r>
                      <a:r>
                        <a:rPr lang="en-US" sz="2400" b="0" i="0" u="sng" strike="noStrike" dirty="0" smtClean="0">
                          <a:solidFill>
                            <a:srgbClr val="000000"/>
                          </a:solidFill>
                          <a:effectLst/>
                          <a:latin typeface="+mn-lt"/>
                        </a:rPr>
                        <a:t>probe for </a:t>
                      </a:r>
                      <a:r>
                        <a:rPr lang="en-US" sz="2400" b="0" i="0" u="sng" strike="noStrike" dirty="0" smtClean="0">
                          <a:solidFill>
                            <a:srgbClr val="000000"/>
                          </a:solidFill>
                          <a:effectLst/>
                          <a:latin typeface="Calibri"/>
                        </a:rPr>
                        <a:t>oriented samples</a:t>
                      </a:r>
                      <a:r>
                        <a:rPr lang="en-US" sz="2400" b="0" i="0" u="none" strike="noStrike" dirty="0" smtClean="0">
                          <a:solidFill>
                            <a:srgbClr val="000000"/>
                          </a:solidFill>
                          <a:effectLst/>
                          <a:latin typeface="Calibri"/>
                        </a:rPr>
                        <a:t>:</a:t>
                      </a:r>
                    </a:p>
                    <a:p>
                      <a:pPr marL="228600" marR="0" indent="0" algn="l" defTabSz="914400" rtl="0" eaLnBrk="1" fontAlgn="ctr" latinLnBrk="0" hangingPunct="1">
                        <a:lnSpc>
                          <a:spcPct val="100000"/>
                        </a:lnSpc>
                        <a:spcBef>
                          <a:spcPts val="0"/>
                        </a:spcBef>
                        <a:spcAft>
                          <a:spcPts val="0"/>
                        </a:spcAft>
                        <a:buClrTx/>
                        <a:buSzTx/>
                        <a:buFontTx/>
                        <a:buNone/>
                        <a:tabLst/>
                        <a:defRPr/>
                      </a:pPr>
                      <a:r>
                        <a:rPr lang="en-US" sz="2400" b="0" i="0" u="none" strike="noStrike" dirty="0" smtClean="0">
                          <a:solidFill>
                            <a:srgbClr val="000000"/>
                          </a:solidFill>
                          <a:effectLst/>
                          <a:latin typeface="+mn-lt"/>
                        </a:rPr>
                        <a:t>HX (</a:t>
                      </a:r>
                      <a:r>
                        <a:rPr lang="en-US" sz="2400" b="0" i="0" u="none" strike="noStrike" baseline="30000" dirty="0" smtClean="0">
                          <a:solidFill>
                            <a:srgbClr val="000000"/>
                          </a:solidFill>
                          <a:effectLst/>
                          <a:latin typeface="+mn-lt"/>
                        </a:rPr>
                        <a:t>1</a:t>
                      </a:r>
                      <a:r>
                        <a:rPr lang="en-US" sz="2400" b="0" i="0" u="none" strike="noStrike" dirty="0" smtClean="0">
                          <a:solidFill>
                            <a:srgbClr val="000000"/>
                          </a:solidFill>
                          <a:effectLst/>
                          <a:latin typeface="+mn-lt"/>
                        </a:rPr>
                        <a:t>H-</a:t>
                      </a:r>
                      <a:r>
                        <a:rPr lang="en-US" sz="2400" b="0" i="0" u="none" strike="noStrike" baseline="30000" dirty="0" smtClean="0">
                          <a:solidFill>
                            <a:srgbClr val="000000"/>
                          </a:solidFill>
                          <a:effectLst/>
                          <a:latin typeface="+mn-lt"/>
                        </a:rPr>
                        <a:t>15</a:t>
                      </a:r>
                      <a:r>
                        <a:rPr lang="en-US" sz="2400" b="0" i="0" u="none" strike="noStrike" dirty="0" smtClean="0">
                          <a:solidFill>
                            <a:srgbClr val="000000"/>
                          </a:solidFill>
                          <a:effectLst/>
                          <a:latin typeface="+mn-lt"/>
                        </a:rPr>
                        <a:t>N) static Low-E probe with VT</a:t>
                      </a:r>
                    </a:p>
                  </a:txBody>
                  <a:tcPr marL="3579" marR="3579" marT="357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40799">
                <a:tc>
                  <a:txBody>
                    <a:bodyPr/>
                    <a:lstStyle/>
                    <a:p>
                      <a:pPr algn="l" rtl="0" fontAlgn="ctr"/>
                      <a:r>
                        <a:rPr lang="en-US" sz="2400" b="0" i="0" u="sng" strike="noStrike" dirty="0">
                          <a:solidFill>
                            <a:srgbClr val="000000"/>
                          </a:solidFill>
                          <a:effectLst/>
                          <a:latin typeface="Calibri"/>
                        </a:rPr>
                        <a:t>CP MAS </a:t>
                      </a:r>
                      <a:r>
                        <a:rPr lang="en-US" sz="2400" b="0" i="0" u="sng" strike="noStrike" dirty="0" smtClean="0">
                          <a:solidFill>
                            <a:srgbClr val="000000"/>
                          </a:solidFill>
                          <a:effectLst/>
                          <a:latin typeface="Calibri"/>
                        </a:rPr>
                        <a:t>probe</a:t>
                      </a:r>
                      <a:r>
                        <a:rPr lang="en-US" sz="2400" b="0" i="0" u="none" strike="noStrike" dirty="0" smtClean="0">
                          <a:solidFill>
                            <a:srgbClr val="000000"/>
                          </a:solidFill>
                          <a:effectLst/>
                          <a:latin typeface="Calibri"/>
                        </a:rPr>
                        <a:t>:</a:t>
                      </a:r>
                    </a:p>
                    <a:p>
                      <a:pPr marL="228600" marR="0" indent="0" algn="l" defTabSz="914400" rtl="0" eaLnBrk="1" fontAlgn="ctr" latinLnBrk="0" hangingPunct="1">
                        <a:lnSpc>
                          <a:spcPct val="100000"/>
                        </a:lnSpc>
                        <a:spcBef>
                          <a:spcPts val="0"/>
                        </a:spcBef>
                        <a:spcAft>
                          <a:spcPts val="0"/>
                        </a:spcAft>
                        <a:buClrTx/>
                        <a:buSzTx/>
                        <a:buFontTx/>
                        <a:buNone/>
                        <a:tabLst/>
                        <a:defRPr/>
                      </a:pPr>
                      <a:r>
                        <a:rPr lang="en-US" sz="2400" b="0" i="0" u="none" strike="noStrike" dirty="0" smtClean="0">
                          <a:solidFill>
                            <a:srgbClr val="000000"/>
                          </a:solidFill>
                          <a:effectLst/>
                          <a:latin typeface="+mn-lt"/>
                        </a:rPr>
                        <a:t>HX (</a:t>
                      </a:r>
                      <a:r>
                        <a:rPr lang="en-US" sz="2400" b="0" i="0" u="none" strike="noStrike" baseline="30000" dirty="0" smtClean="0">
                          <a:solidFill>
                            <a:srgbClr val="000000"/>
                          </a:solidFill>
                          <a:effectLst/>
                          <a:latin typeface="+mn-lt"/>
                        </a:rPr>
                        <a:t>1</a:t>
                      </a:r>
                      <a:r>
                        <a:rPr lang="en-US" sz="2400" b="0" i="0" u="none" strike="noStrike" dirty="0" smtClean="0">
                          <a:solidFill>
                            <a:srgbClr val="000000"/>
                          </a:solidFill>
                          <a:effectLst/>
                          <a:latin typeface="+mn-lt"/>
                        </a:rPr>
                        <a:t>H-</a:t>
                      </a:r>
                      <a:r>
                        <a:rPr lang="en-US" sz="2400" b="0" i="0" u="none" strike="noStrike" baseline="30000" dirty="0" smtClean="0">
                          <a:solidFill>
                            <a:srgbClr val="000000"/>
                          </a:solidFill>
                          <a:effectLst/>
                          <a:latin typeface="+mn-lt"/>
                        </a:rPr>
                        <a:t>13</a:t>
                      </a:r>
                      <a:r>
                        <a:rPr lang="en-US" sz="2400" b="0" i="0" u="none" strike="noStrike" dirty="0" smtClean="0">
                          <a:solidFill>
                            <a:srgbClr val="000000"/>
                          </a:solidFill>
                          <a:effectLst/>
                          <a:latin typeface="+mn-lt"/>
                        </a:rPr>
                        <a:t>C) direct detect MAS probe based on Low-E design </a:t>
                      </a:r>
                      <a:endParaRPr lang="en-US" sz="2400" b="0" i="0" u="none" strike="noStrike" dirty="0">
                        <a:solidFill>
                          <a:srgbClr val="000000"/>
                        </a:solidFill>
                        <a:effectLst/>
                        <a:latin typeface="Calibri"/>
                      </a:endParaRPr>
                    </a:p>
                  </a:txBody>
                  <a:tcPr marL="3579" marR="3579" marT="357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Rectangle 5"/>
          <p:cNvSpPr/>
          <p:nvPr/>
        </p:nvSpPr>
        <p:spPr>
          <a:xfrm>
            <a:off x="1828800" y="7772400"/>
            <a:ext cx="12801600" cy="2377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9260800" y="7772400"/>
            <a:ext cx="12801600" cy="2377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2286000" y="9184563"/>
            <a:ext cx="11887200" cy="5262979"/>
          </a:xfrm>
          <a:prstGeom prst="rect">
            <a:avLst/>
          </a:prstGeom>
        </p:spPr>
        <p:txBody>
          <a:bodyPr wrap="square">
            <a:spAutoFit/>
          </a:bodyPr>
          <a:lstStyle/>
          <a:p>
            <a:pPr indent="457200" algn="just"/>
            <a:r>
              <a:rPr lang="en-US" sz="2400" dirty="0" smtClean="0"/>
              <a:t>Ultrahigh </a:t>
            </a:r>
            <a:r>
              <a:rPr lang="en-US" sz="2400" dirty="0"/>
              <a:t>magnetic fields open possibilities in NMR beyond incremental improvement </a:t>
            </a:r>
            <a:r>
              <a:rPr lang="en-US" sz="2400" dirty="0" smtClean="0"/>
              <a:t>in sensitivity for important classes of isotopes. </a:t>
            </a:r>
          </a:p>
          <a:p>
            <a:pPr indent="457200" algn="just"/>
            <a:r>
              <a:rPr lang="en-US" sz="2400" dirty="0"/>
              <a:t>Elements with half-integer </a:t>
            </a:r>
            <a:r>
              <a:rPr lang="en-US" sz="2400" dirty="0" err="1"/>
              <a:t>quadrupolar</a:t>
            </a:r>
            <a:r>
              <a:rPr lang="en-US" sz="2400" dirty="0"/>
              <a:t> isotopes are abundant in biomolecules (</a:t>
            </a:r>
            <a:r>
              <a:rPr lang="en-US" sz="2400" baseline="30000" dirty="0"/>
              <a:t>17</a:t>
            </a:r>
            <a:r>
              <a:rPr lang="en-US" sz="2400" dirty="0"/>
              <a:t>O), transition metal complexes, and materials, including zeolites and glasses. Line width of the central transition of these nuclei is inversely proportional to their </a:t>
            </a:r>
            <a:r>
              <a:rPr lang="en-US" sz="2400" dirty="0" err="1"/>
              <a:t>Larmor</a:t>
            </a:r>
            <a:r>
              <a:rPr lang="en-US" sz="2400" dirty="0"/>
              <a:t> frequency. This effect has been shown to </a:t>
            </a:r>
            <a:r>
              <a:rPr lang="en-US" sz="2400" dirty="0" smtClean="0"/>
              <a:t>substantially improve </a:t>
            </a:r>
            <a:r>
              <a:rPr lang="en-US" sz="2400" dirty="0"/>
              <a:t>sensitivity and resolution of </a:t>
            </a:r>
            <a:r>
              <a:rPr lang="en-US" sz="2400" baseline="30000" dirty="0"/>
              <a:t>17</a:t>
            </a:r>
            <a:r>
              <a:rPr lang="en-US" sz="2400" dirty="0"/>
              <a:t>O and </a:t>
            </a:r>
            <a:r>
              <a:rPr lang="en-US" sz="2400" baseline="30000" dirty="0"/>
              <a:t>27</a:t>
            </a:r>
            <a:r>
              <a:rPr lang="en-US" sz="2400" dirty="0"/>
              <a:t>Al NMR spectra at high fields [1,2]. </a:t>
            </a:r>
          </a:p>
          <a:p>
            <a:pPr indent="457200" algn="just"/>
            <a:r>
              <a:rPr lang="en-US" sz="2400" dirty="0" smtClean="0"/>
              <a:t>Despite </a:t>
            </a:r>
            <a:r>
              <a:rPr lang="en-US" sz="2400" dirty="0"/>
              <a:t>the advances in MAS speed, proton-proton dipolar couplings still hinder the resolution of the </a:t>
            </a:r>
            <a:r>
              <a:rPr lang="en-US" sz="2400" baseline="30000" dirty="0"/>
              <a:t>1</a:t>
            </a:r>
            <a:r>
              <a:rPr lang="en-US" sz="2400" dirty="0"/>
              <a:t>H solid state NMR spectra. </a:t>
            </a:r>
            <a:r>
              <a:rPr lang="en-US" sz="2400" dirty="0" smtClean="0"/>
              <a:t>However, since the strength of the dipolar couplings is field-independent, spectral resolution improves at high fields. </a:t>
            </a:r>
            <a:endParaRPr lang="en-US" sz="2400" dirty="0"/>
          </a:p>
          <a:p>
            <a:pPr indent="457200" algn="just"/>
            <a:r>
              <a:rPr lang="en-US" sz="2400" dirty="0" smtClean="0"/>
              <a:t>Currently, commercial </a:t>
            </a:r>
            <a:r>
              <a:rPr lang="en-US" sz="2400" dirty="0"/>
              <a:t>NMR magnets above 23.5 T are not available.  A new 36 T (1.5 GHz) magnet is under construction at the National High Magnetic Field Laboratory in Tallahassee, FL. This magnet will be available to research groups in the US and abroad as part of NMR user program at the NHMFL. </a:t>
            </a:r>
          </a:p>
        </p:txBody>
      </p:sp>
      <p:sp>
        <p:nvSpPr>
          <p:cNvPr id="133" name="TextBox 132"/>
          <p:cNvSpPr txBox="1"/>
          <p:nvPr/>
        </p:nvSpPr>
        <p:spPr>
          <a:xfrm>
            <a:off x="1828675" y="7912974"/>
            <a:ext cx="12801600" cy="1415772"/>
          </a:xfrm>
          <a:prstGeom prst="rect">
            <a:avLst/>
          </a:prstGeom>
          <a:noFill/>
        </p:spPr>
        <p:txBody>
          <a:bodyPr wrap="square" rtlCol="0">
            <a:spAutoFit/>
          </a:bodyPr>
          <a:lstStyle/>
          <a:p>
            <a:pPr algn="ctr"/>
            <a:r>
              <a:rPr lang="en-US" dirty="0" smtClean="0"/>
              <a:t>Introduction</a:t>
            </a:r>
          </a:p>
        </p:txBody>
      </p:sp>
      <p:sp>
        <p:nvSpPr>
          <p:cNvPr id="134" name="Rectangle 133"/>
          <p:cNvSpPr/>
          <p:nvPr/>
        </p:nvSpPr>
        <p:spPr>
          <a:xfrm>
            <a:off x="2286000" y="28483560"/>
            <a:ext cx="6172200" cy="3416320"/>
          </a:xfrm>
          <a:prstGeom prst="rect">
            <a:avLst/>
          </a:prstGeom>
        </p:spPr>
        <p:txBody>
          <a:bodyPr wrap="square">
            <a:spAutoFit/>
          </a:bodyPr>
          <a:lstStyle/>
          <a:p>
            <a:pPr marL="342900" indent="-342900">
              <a:buAutoNum type="arabicPeriod"/>
            </a:pPr>
            <a:r>
              <a:rPr lang="en-US" sz="1800" dirty="0" smtClean="0"/>
              <a:t>T.H</a:t>
            </a:r>
            <a:r>
              <a:rPr lang="en-US" sz="1800" dirty="0"/>
              <a:t>. </a:t>
            </a:r>
            <a:r>
              <a:rPr lang="en-US" sz="1800" dirty="0" err="1" smtClean="0"/>
              <a:t>Sefzik</a:t>
            </a:r>
            <a:r>
              <a:rPr lang="en-US" sz="1800" dirty="0" smtClean="0"/>
              <a:t>, </a:t>
            </a:r>
            <a:r>
              <a:rPr lang="en-US" sz="1800" dirty="0"/>
              <a:t>J.B. </a:t>
            </a:r>
            <a:r>
              <a:rPr lang="en-US" sz="1800" dirty="0" err="1" smtClean="0"/>
              <a:t>Houseknecht</a:t>
            </a:r>
            <a:r>
              <a:rPr lang="en-US" sz="1800" dirty="0" smtClean="0"/>
              <a:t>, </a:t>
            </a:r>
            <a:r>
              <a:rPr lang="en-US" sz="1800" dirty="0"/>
              <a:t>T.M. </a:t>
            </a:r>
            <a:r>
              <a:rPr lang="en-US" sz="1800" dirty="0" smtClean="0"/>
              <a:t>Clark, </a:t>
            </a:r>
            <a:r>
              <a:rPr lang="en-US" sz="1800" dirty="0"/>
              <a:t>S. </a:t>
            </a:r>
            <a:r>
              <a:rPr lang="en-US" sz="1800" dirty="0" smtClean="0"/>
              <a:t>Prasad, </a:t>
            </a:r>
            <a:r>
              <a:rPr lang="en-US" sz="1800" dirty="0"/>
              <a:t>T.L. </a:t>
            </a:r>
            <a:r>
              <a:rPr lang="en-US" sz="1800" dirty="0" err="1" smtClean="0"/>
              <a:t>Lowary</a:t>
            </a:r>
            <a:r>
              <a:rPr lang="en-US" sz="1800" dirty="0" smtClean="0"/>
              <a:t>, </a:t>
            </a:r>
            <a:r>
              <a:rPr lang="en-US" sz="1800" dirty="0"/>
              <a:t>Z. </a:t>
            </a:r>
            <a:r>
              <a:rPr lang="en-US" sz="1800" dirty="0" smtClean="0"/>
              <a:t>Gan, P.J</a:t>
            </a:r>
            <a:r>
              <a:rPr lang="en-US" sz="1800" dirty="0"/>
              <a:t>. </a:t>
            </a:r>
            <a:r>
              <a:rPr lang="en-US" sz="1800" dirty="0" err="1" smtClean="0"/>
              <a:t>Grandinetti</a:t>
            </a:r>
            <a:r>
              <a:rPr lang="en-US" sz="1800" dirty="0" smtClean="0"/>
              <a:t>  </a:t>
            </a:r>
            <a:r>
              <a:rPr lang="en-US" sz="1800" i="1" dirty="0" smtClean="0"/>
              <a:t>Solid-state </a:t>
            </a:r>
            <a:r>
              <a:rPr lang="en-US" sz="1800" i="1" baseline="30000" dirty="0" smtClean="0"/>
              <a:t>17</a:t>
            </a:r>
            <a:r>
              <a:rPr lang="en-US" sz="1800" i="1" dirty="0" smtClean="0"/>
              <a:t>O NMR in carbohydrates, </a:t>
            </a:r>
            <a:r>
              <a:rPr lang="en-US" sz="1800" dirty="0" smtClean="0"/>
              <a:t>Chem. Phys. </a:t>
            </a:r>
            <a:r>
              <a:rPr lang="en-US" sz="1800" dirty="0" err="1" smtClean="0"/>
              <a:t>Lett</a:t>
            </a:r>
            <a:r>
              <a:rPr lang="en-US" sz="1800" dirty="0" smtClean="0"/>
              <a:t>. </a:t>
            </a:r>
            <a:r>
              <a:rPr lang="en-US" sz="1800" b="1" dirty="0" smtClean="0"/>
              <a:t>434</a:t>
            </a:r>
            <a:r>
              <a:rPr lang="en-US" sz="1800" dirty="0" smtClean="0"/>
              <a:t> (2007) 312–315</a:t>
            </a:r>
          </a:p>
          <a:p>
            <a:pPr marL="342900" indent="-342900">
              <a:buAutoNum type="arabicPeriod"/>
            </a:pPr>
            <a:r>
              <a:rPr lang="en-US" sz="1800" dirty="0" err="1" smtClean="0"/>
              <a:t>Z.Gan</a:t>
            </a:r>
            <a:r>
              <a:rPr lang="en-US" sz="1800" dirty="0" smtClean="0"/>
              <a:t>, </a:t>
            </a:r>
            <a:r>
              <a:rPr lang="en-US" sz="1800" dirty="0" err="1" smtClean="0"/>
              <a:t>P.L.Gor’kov</a:t>
            </a:r>
            <a:r>
              <a:rPr lang="en-US" sz="1800" dirty="0" smtClean="0"/>
              <a:t>, </a:t>
            </a:r>
            <a:r>
              <a:rPr lang="en-US" sz="1800" dirty="0" err="1" smtClean="0"/>
              <a:t>T.A.Cross</a:t>
            </a:r>
            <a:r>
              <a:rPr lang="en-US" sz="1800" dirty="0" smtClean="0"/>
              <a:t>, </a:t>
            </a:r>
            <a:r>
              <a:rPr lang="en-US" sz="1800" dirty="0" err="1" smtClean="0"/>
              <a:t>A.Samoson</a:t>
            </a:r>
            <a:r>
              <a:rPr lang="en-US" sz="1800" dirty="0" smtClean="0"/>
              <a:t>, D. </a:t>
            </a:r>
            <a:r>
              <a:rPr lang="en-US" sz="1800" dirty="0" err="1" smtClean="0"/>
              <a:t>Massiot</a:t>
            </a:r>
            <a:r>
              <a:rPr lang="en-US" sz="1800" dirty="0"/>
              <a:t> </a:t>
            </a:r>
            <a:r>
              <a:rPr lang="en-US" sz="1800" i="1" dirty="0" smtClean="0"/>
              <a:t>Seeking higher resolution and sensitivity for NMR of </a:t>
            </a:r>
            <a:r>
              <a:rPr lang="en-US" sz="1800" i="1" dirty="0" err="1" smtClean="0"/>
              <a:t>quadrupolar</a:t>
            </a:r>
            <a:r>
              <a:rPr lang="en-US" sz="1800" i="1" dirty="0" smtClean="0"/>
              <a:t> nuclei at ultrahigh magnetic fields</a:t>
            </a:r>
            <a:r>
              <a:rPr lang="en-US" sz="1800" dirty="0" smtClean="0"/>
              <a:t> JACS </a:t>
            </a:r>
            <a:r>
              <a:rPr lang="en-US" sz="1800" b="1" dirty="0" smtClean="0"/>
              <a:t>124 </a:t>
            </a:r>
            <a:r>
              <a:rPr lang="en-US" sz="1800" dirty="0" smtClean="0"/>
              <a:t>(</a:t>
            </a:r>
            <a:r>
              <a:rPr lang="de-DE" sz="1800" dirty="0" smtClean="0"/>
              <a:t>2002), 5634</a:t>
            </a:r>
            <a:endParaRPr lang="en-US" sz="1800" dirty="0" smtClean="0"/>
          </a:p>
          <a:p>
            <a:pPr marL="228600" indent="-228600"/>
            <a:r>
              <a:rPr lang="en-US" sz="1800" dirty="0" smtClean="0"/>
              <a:t>3. </a:t>
            </a:r>
            <a:r>
              <a:rPr lang="en-US" sz="1800" dirty="0"/>
              <a:t>M.D. </a:t>
            </a:r>
            <a:r>
              <a:rPr lang="en-US" sz="1800" dirty="0" smtClean="0"/>
              <a:t>Bird </a:t>
            </a:r>
            <a:r>
              <a:rPr lang="en-US" sz="1800" i="1" dirty="0" smtClean="0"/>
              <a:t>CICC </a:t>
            </a:r>
            <a:r>
              <a:rPr lang="en-US" sz="1800" i="1" dirty="0"/>
              <a:t>Magnet Development at the </a:t>
            </a:r>
            <a:r>
              <a:rPr lang="en-US" sz="1800" i="1" dirty="0" smtClean="0"/>
              <a:t>NHMFL</a:t>
            </a:r>
            <a:r>
              <a:rPr lang="en-US" sz="1800" dirty="0" smtClean="0"/>
              <a:t>, IEEE Trans. </a:t>
            </a:r>
            <a:r>
              <a:rPr lang="en-US" sz="1800" dirty="0"/>
              <a:t>on </a:t>
            </a:r>
            <a:r>
              <a:rPr lang="en-US" sz="1800" dirty="0" err="1" smtClean="0"/>
              <a:t>Supercond</a:t>
            </a:r>
            <a:r>
              <a:rPr lang="en-US" sz="1800" dirty="0" smtClean="0"/>
              <a:t>. </a:t>
            </a:r>
            <a:r>
              <a:rPr lang="en-US" sz="1800" b="1" dirty="0" smtClean="0"/>
              <a:t>22</a:t>
            </a:r>
            <a:r>
              <a:rPr lang="en-US" sz="1800" dirty="0"/>
              <a:t> </a:t>
            </a:r>
            <a:r>
              <a:rPr lang="en-US" sz="1800" dirty="0" smtClean="0"/>
              <a:t>(2012) 4300504</a:t>
            </a:r>
            <a:endParaRPr lang="en-US" sz="1800" dirty="0"/>
          </a:p>
          <a:p>
            <a:pPr marL="228600" indent="-228600"/>
            <a:r>
              <a:rPr lang="en-US" sz="1800" dirty="0"/>
              <a:t>4</a:t>
            </a:r>
            <a:r>
              <a:rPr lang="en-US" sz="1800" dirty="0" smtClean="0"/>
              <a:t>. M.D</a:t>
            </a:r>
            <a:r>
              <a:rPr lang="en-US" sz="1800" dirty="0"/>
              <a:t>. Bird, </a:t>
            </a:r>
            <a:r>
              <a:rPr lang="en-US" sz="1800" dirty="0" err="1" smtClean="0"/>
              <a:t>S.Bole</a:t>
            </a:r>
            <a:r>
              <a:rPr lang="en-US" sz="1800" dirty="0"/>
              <a:t>, </a:t>
            </a:r>
            <a:r>
              <a:rPr lang="en-US" sz="1800" dirty="0" smtClean="0"/>
              <a:t>J.R</a:t>
            </a:r>
            <a:r>
              <a:rPr lang="en-US" sz="1800" dirty="0"/>
              <a:t>. </a:t>
            </a:r>
            <a:r>
              <a:rPr lang="en-US" sz="1800" dirty="0" smtClean="0"/>
              <a:t>Miller </a:t>
            </a:r>
            <a:r>
              <a:rPr lang="en-US" sz="1800" dirty="0"/>
              <a:t>and </a:t>
            </a:r>
            <a:r>
              <a:rPr lang="en-US" sz="1800" dirty="0" err="1" smtClean="0"/>
              <a:t>J.Toth</a:t>
            </a:r>
            <a:r>
              <a:rPr lang="en-US" sz="1800" dirty="0" smtClean="0"/>
              <a:t> </a:t>
            </a:r>
            <a:r>
              <a:rPr lang="en-US" sz="1800" i="1" dirty="0" smtClean="0"/>
              <a:t>The </a:t>
            </a:r>
            <a:r>
              <a:rPr lang="en-US" sz="1800" i="1" dirty="0"/>
              <a:t>Next Generations of Powered Solenoids at the </a:t>
            </a:r>
            <a:r>
              <a:rPr lang="en-US" sz="1800" i="1" dirty="0" smtClean="0"/>
              <a:t>NHMFL</a:t>
            </a:r>
            <a:r>
              <a:rPr lang="en-US" sz="1800" dirty="0" smtClean="0"/>
              <a:t> </a:t>
            </a:r>
            <a:r>
              <a:rPr lang="en-US" sz="1800" dirty="0"/>
              <a:t>IEEE Trans. On Appl. </a:t>
            </a:r>
            <a:r>
              <a:rPr lang="en-US" sz="1800" dirty="0" err="1" smtClean="0"/>
              <a:t>Supercond</a:t>
            </a:r>
            <a:r>
              <a:rPr lang="en-US" sz="1800" dirty="0" smtClean="0"/>
              <a:t>. </a:t>
            </a:r>
            <a:r>
              <a:rPr lang="en-US" sz="1800" b="1" dirty="0" smtClean="0"/>
              <a:t>16</a:t>
            </a:r>
            <a:r>
              <a:rPr lang="en-US" sz="1800" dirty="0" smtClean="0"/>
              <a:t> (2006) 973-976</a:t>
            </a:r>
            <a:r>
              <a:rPr lang="en-US" sz="1800" dirty="0"/>
              <a:t>. </a:t>
            </a:r>
          </a:p>
          <a:p>
            <a:endParaRPr lang="en-US" sz="1800" dirty="0"/>
          </a:p>
        </p:txBody>
      </p:sp>
      <p:sp>
        <p:nvSpPr>
          <p:cNvPr id="135" name="Rectangle 134"/>
          <p:cNvSpPr/>
          <p:nvPr/>
        </p:nvSpPr>
        <p:spPr>
          <a:xfrm>
            <a:off x="16002000" y="25145905"/>
            <a:ext cx="5303528" cy="1477328"/>
          </a:xfrm>
          <a:prstGeom prst="rect">
            <a:avLst/>
          </a:prstGeom>
        </p:spPr>
        <p:txBody>
          <a:bodyPr wrap="square">
            <a:spAutoFit/>
          </a:bodyPr>
          <a:lstStyle/>
          <a:p>
            <a:pPr marL="228600" indent="-228600"/>
            <a:r>
              <a:rPr lang="en-US" sz="1800" dirty="0" smtClean="0"/>
              <a:t>5. </a:t>
            </a:r>
            <a:r>
              <a:rPr lang="en-US" sz="1800" dirty="0"/>
              <a:t>Li, M.; Schiano, J.L.; </a:t>
            </a:r>
            <a:r>
              <a:rPr lang="en-US" sz="1800" dirty="0" err="1"/>
              <a:t>Samra</a:t>
            </a:r>
            <a:r>
              <a:rPr lang="en-US" sz="1800" dirty="0"/>
              <a:t>, J.E.; Shetty, K.K. and Brey, W.W., Reduction of Magnetic Field Fluctuations in Powered Magnets for NMR Using Inductive Measurements and Sampled-Data Feedback Control, J. </a:t>
            </a:r>
            <a:r>
              <a:rPr lang="en-US" sz="1800" dirty="0" err="1"/>
              <a:t>Magn</a:t>
            </a:r>
            <a:r>
              <a:rPr lang="en-US" sz="1800" dirty="0"/>
              <a:t>. </a:t>
            </a:r>
            <a:r>
              <a:rPr lang="en-US" sz="1800" dirty="0" err="1"/>
              <a:t>Reson</a:t>
            </a:r>
            <a:r>
              <a:rPr lang="en-US" sz="1800" dirty="0"/>
              <a:t>., 212 (2), 254-264 (2011) </a:t>
            </a:r>
          </a:p>
        </p:txBody>
      </p:sp>
      <p:sp>
        <p:nvSpPr>
          <p:cNvPr id="136" name="TextBox 135"/>
          <p:cNvSpPr txBox="1"/>
          <p:nvPr/>
        </p:nvSpPr>
        <p:spPr>
          <a:xfrm>
            <a:off x="15544800" y="8001000"/>
            <a:ext cx="12801600" cy="1415772"/>
          </a:xfrm>
          <a:prstGeom prst="rect">
            <a:avLst/>
          </a:prstGeom>
          <a:noFill/>
        </p:spPr>
        <p:txBody>
          <a:bodyPr wrap="square" rtlCol="0">
            <a:spAutoFit/>
          </a:bodyPr>
          <a:lstStyle/>
          <a:p>
            <a:pPr algn="ctr"/>
            <a:r>
              <a:rPr lang="en-US" dirty="0" smtClean="0"/>
              <a:t>Field regulation system</a:t>
            </a:r>
          </a:p>
        </p:txBody>
      </p:sp>
      <p:sp>
        <p:nvSpPr>
          <p:cNvPr id="137" name="TextBox 136"/>
          <p:cNvSpPr txBox="1"/>
          <p:nvPr/>
        </p:nvSpPr>
        <p:spPr>
          <a:xfrm>
            <a:off x="29718000" y="28971146"/>
            <a:ext cx="11887200" cy="1569660"/>
          </a:xfrm>
          <a:prstGeom prst="rect">
            <a:avLst/>
          </a:prstGeom>
          <a:noFill/>
        </p:spPr>
        <p:txBody>
          <a:bodyPr wrap="square" rtlCol="0">
            <a:spAutoFit/>
          </a:bodyPr>
          <a:lstStyle/>
          <a:p>
            <a:pPr indent="457200" algn="just"/>
            <a:r>
              <a:rPr lang="en-US" sz="2400" dirty="0" smtClean="0"/>
              <a:t>The NHMFL provides an opportunity for research groups in the US and abroad to access </a:t>
            </a:r>
            <a:r>
              <a:rPr lang="en-US" sz="2400" dirty="0" smtClean="0"/>
              <a:t>its NMR equipment. </a:t>
            </a:r>
            <a:r>
              <a:rPr lang="en-US" sz="2400" dirty="0" smtClean="0"/>
              <a:t>Proposals for magnet time are accepted throughout the year. Magnet time is granted based on the scientific merit of the project through a peer-review process, and is available at no charge. </a:t>
            </a:r>
            <a:endParaRPr lang="en-US" sz="2400" dirty="0"/>
          </a:p>
        </p:txBody>
      </p:sp>
      <p:sp>
        <p:nvSpPr>
          <p:cNvPr id="139" name="TextBox 138"/>
          <p:cNvSpPr txBox="1"/>
          <p:nvPr/>
        </p:nvSpPr>
        <p:spPr>
          <a:xfrm>
            <a:off x="29260800" y="27571465"/>
            <a:ext cx="12801600" cy="1323439"/>
          </a:xfrm>
          <a:prstGeom prst="rect">
            <a:avLst/>
          </a:prstGeom>
          <a:noFill/>
        </p:spPr>
        <p:txBody>
          <a:bodyPr wrap="square" rtlCol="0">
            <a:spAutoFit/>
          </a:bodyPr>
          <a:lstStyle/>
          <a:p>
            <a:pPr algn="ctr"/>
            <a:r>
              <a:rPr lang="en-US" sz="8000" dirty="0" smtClean="0"/>
              <a:t>NMR user program at NHMFL</a:t>
            </a:r>
          </a:p>
        </p:txBody>
      </p:sp>
      <p:pic>
        <p:nvPicPr>
          <p:cNvPr id="2056" name="Picture 8" descr="C:\Users\litvak\Documents\Office\TalksWriteups\Logos\NHMFL High Resolution Logo PNG Format.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14400" y="1828800"/>
            <a:ext cx="3657600" cy="36576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16002000" y="9901291"/>
            <a:ext cx="12378134" cy="15244539"/>
            <a:chOff x="16002000" y="14747633"/>
            <a:chExt cx="12378134" cy="15244539"/>
          </a:xfrm>
        </p:grpSpPr>
        <p:sp>
          <p:nvSpPr>
            <p:cNvPr id="83" name="Rectangle 82"/>
            <p:cNvSpPr/>
            <p:nvPr/>
          </p:nvSpPr>
          <p:spPr>
            <a:xfrm>
              <a:off x="16002000" y="14747633"/>
              <a:ext cx="5486400" cy="13873029"/>
            </a:xfrm>
            <a:prstGeom prst="rect">
              <a:avLst/>
            </a:prstGeom>
          </p:spPr>
          <p:txBody>
            <a:bodyPr wrap="square">
              <a:spAutoFit/>
            </a:bodyPr>
            <a:lstStyle/>
            <a:p>
              <a:pPr indent="457200" algn="just">
                <a:spcAft>
                  <a:spcPts val="300"/>
                </a:spcAft>
              </a:pPr>
              <a:r>
                <a:rPr lang="en-US" sz="2400" dirty="0"/>
                <a:t>A conventional NMR magnet contains a set of superconducting wire coils operated in persistent current mode, without </a:t>
              </a:r>
              <a:r>
                <a:rPr lang="en-US" sz="2400" dirty="0" smtClean="0"/>
                <a:t>an external </a:t>
              </a:r>
              <a:r>
                <a:rPr lang="en-US" sz="2400" dirty="0"/>
                <a:t>power source. The </a:t>
              </a:r>
              <a:r>
                <a:rPr lang="en-US" sz="2400" dirty="0" smtClean="0"/>
                <a:t>magnetic </a:t>
              </a:r>
              <a:r>
                <a:rPr lang="en-US" sz="2400" dirty="0"/>
                <a:t>field is typically very stable except a very slow drift. In contrast, DC powered magnets suffer from the fluctuations of the magnetic field coming from the power source. Fluctuations in the temperature and flow velocity of the cooling water add magnetic field variation on a slower scale. </a:t>
              </a:r>
              <a:endParaRPr lang="en-US" sz="2400" dirty="0" smtClean="0"/>
            </a:p>
            <a:p>
              <a:pPr indent="457200" algn="just">
                <a:spcAft>
                  <a:spcPts val="300"/>
                </a:spcAft>
              </a:pPr>
              <a:r>
                <a:rPr lang="en-US" sz="2400" dirty="0" smtClean="0"/>
                <a:t>The </a:t>
              </a:r>
              <a:r>
                <a:rPr lang="en-US" sz="2400" dirty="0"/>
                <a:t>SCH magnet will have an active field regulation system that will suppress magnetic field fluctuations. The measurement part of the system is a dedicated field regulation probe. The probe features a single-channel NMR lock circuit and an inductive pickup coil. The probe mounts just below the center of the field of the magnet, and mates to the NMR probes inserted from above. </a:t>
              </a:r>
              <a:r>
                <a:rPr lang="en-US" sz="2400" dirty="0" smtClean="0"/>
                <a:t>The NMR </a:t>
              </a:r>
              <a:r>
                <a:rPr lang="en-US" sz="2400" dirty="0"/>
                <a:t>lock signal follows slow variations of the magnetic field, while the pickup coil senses faster components of the field </a:t>
              </a:r>
              <a:r>
                <a:rPr lang="en-US" sz="2400" dirty="0" smtClean="0"/>
                <a:t>fluctuations [</a:t>
              </a:r>
              <a:r>
                <a:rPr lang="en-US" sz="2400" dirty="0"/>
                <a:t>5</a:t>
              </a:r>
              <a:r>
                <a:rPr lang="en-US" sz="2400" dirty="0" smtClean="0"/>
                <a:t>]. </a:t>
              </a:r>
              <a:r>
                <a:rPr lang="en-US" sz="2400" dirty="0"/>
                <a:t>Together they form the basis of the two-loop field regulation cascade. The field regulation system drives </a:t>
              </a:r>
              <a:r>
                <a:rPr lang="en-US" sz="2400" dirty="0" smtClean="0"/>
                <a:t>a Z</a:t>
              </a:r>
              <a:r>
                <a:rPr lang="en-US" sz="2400" baseline="-25000" dirty="0" smtClean="0"/>
                <a:t>0</a:t>
              </a:r>
              <a:r>
                <a:rPr lang="en-US" sz="2400" dirty="0" smtClean="0"/>
                <a:t> </a:t>
              </a:r>
              <a:r>
                <a:rPr lang="en-US" sz="2400" dirty="0"/>
                <a:t>shim coil to correct fluctuations in the external magnetic field. Experimental data collected in </a:t>
              </a:r>
              <a:r>
                <a:rPr lang="en-US" sz="2400" dirty="0" smtClean="0"/>
                <a:t>the </a:t>
              </a:r>
              <a:r>
                <a:rPr lang="en-US" sz="2400" dirty="0"/>
                <a:t>all-resistive 25 T Keck magnet </a:t>
              </a:r>
              <a:r>
                <a:rPr lang="en-US" sz="2400" dirty="0" smtClean="0"/>
                <a:t>show </a:t>
              </a:r>
              <a:r>
                <a:rPr lang="en-US" sz="2400" dirty="0"/>
                <a:t>that the algorithm reduces field fluctuations by more than two orders of magnitude, from 5.72 ppm </a:t>
              </a:r>
              <a:r>
                <a:rPr lang="en-US" sz="2400" dirty="0" err="1"/>
                <a:t>rms</a:t>
              </a:r>
              <a:r>
                <a:rPr lang="en-US" sz="2400" dirty="0"/>
                <a:t> to 0.0394 ppm rms.</a:t>
              </a:r>
            </a:p>
            <a:p>
              <a:pPr indent="457200" algn="just">
                <a:spcAft>
                  <a:spcPts val="300"/>
                </a:spcAft>
              </a:pPr>
              <a:endParaRPr lang="en-US" sz="2400" dirty="0" smtClean="0"/>
            </a:p>
          </p:txBody>
        </p:sp>
        <p:pic>
          <p:nvPicPr>
            <p:cNvPr id="84" name="Picture 3"/>
            <p:cNvPicPr>
              <a:picLocks noChangeAspect="1" noChangeArrowheads="1"/>
            </p:cNvPicPr>
            <p:nvPr/>
          </p:nvPicPr>
          <p:blipFill rotWithShape="1">
            <a:blip r:embed="rId11">
              <a:extLst>
                <a:ext uri="{BEBA8EAE-BF5A-486C-A8C5-ECC9F3942E4B}">
                  <a14:imgProps xmlns:a14="http://schemas.microsoft.com/office/drawing/2010/main">
                    <a14:imgLayer r:embed="rId12">
                      <a14:imgEffect>
                        <a14:brightnessContrast bright="10000" contrast="10000"/>
                      </a14:imgEffect>
                    </a14:imgLayer>
                  </a14:imgProps>
                </a:ext>
                <a:ext uri="{28A0092B-C50C-407E-A947-70E740481C1C}">
                  <a14:useLocalDpi xmlns:a14="http://schemas.microsoft.com/office/drawing/2010/main" val="0"/>
                </a:ext>
              </a:extLst>
            </a:blip>
            <a:srcRect l="32796" t="15178" r="28805" b="3808"/>
            <a:stretch/>
          </p:blipFill>
          <p:spPr bwMode="auto">
            <a:xfrm>
              <a:off x="22402800" y="15544820"/>
              <a:ext cx="219456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 name="TextBox 87"/>
            <p:cNvSpPr txBox="1"/>
            <p:nvPr/>
          </p:nvSpPr>
          <p:spPr>
            <a:xfrm>
              <a:off x="24688800" y="15407652"/>
              <a:ext cx="3200400" cy="461665"/>
            </a:xfrm>
            <a:prstGeom prst="rect">
              <a:avLst/>
            </a:prstGeom>
            <a:noFill/>
          </p:spPr>
          <p:txBody>
            <a:bodyPr wrap="none" rtlCol="0">
              <a:spAutoFit/>
            </a:bodyPr>
            <a:lstStyle/>
            <a:p>
              <a:r>
                <a:rPr lang="en-US" sz="2400" dirty="0" smtClean="0"/>
                <a:t>NMR lock sample coil</a:t>
              </a:r>
              <a:endParaRPr lang="en-US" sz="2400" dirty="0"/>
            </a:p>
          </p:txBody>
        </p:sp>
        <p:cxnSp>
          <p:nvCxnSpPr>
            <p:cNvPr id="113" name="Straight Connector 112"/>
            <p:cNvCxnSpPr>
              <a:stCxn id="88" idx="1"/>
            </p:cNvCxnSpPr>
            <p:nvPr/>
          </p:nvCxnSpPr>
          <p:spPr>
            <a:xfrm flipH="1" flipV="1">
              <a:off x="23500080" y="15638484"/>
              <a:ext cx="118872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24688800" y="16002055"/>
              <a:ext cx="3200400" cy="461665"/>
            </a:xfrm>
            <a:prstGeom prst="rect">
              <a:avLst/>
            </a:prstGeom>
            <a:noFill/>
          </p:spPr>
          <p:txBody>
            <a:bodyPr wrap="none" rtlCol="0">
              <a:spAutoFit/>
            </a:bodyPr>
            <a:lstStyle/>
            <a:p>
              <a:r>
                <a:rPr lang="en-US" sz="2400" dirty="0" smtClean="0"/>
                <a:t>Flux pickup coil</a:t>
              </a:r>
              <a:endParaRPr lang="en-US" sz="2400" dirty="0"/>
            </a:p>
          </p:txBody>
        </p:sp>
        <p:cxnSp>
          <p:nvCxnSpPr>
            <p:cNvPr id="115" name="Straight Connector 114"/>
            <p:cNvCxnSpPr>
              <a:stCxn id="114" idx="1"/>
            </p:cNvCxnSpPr>
            <p:nvPr/>
          </p:nvCxnSpPr>
          <p:spPr>
            <a:xfrm flipH="1">
              <a:off x="23850600" y="16232888"/>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24231600" y="16764020"/>
              <a:ext cx="4114800" cy="1200329"/>
            </a:xfrm>
            <a:prstGeom prst="rect">
              <a:avLst/>
            </a:prstGeom>
            <a:noFill/>
          </p:spPr>
          <p:txBody>
            <a:bodyPr wrap="square" rtlCol="0">
              <a:spAutoFit/>
            </a:bodyPr>
            <a:lstStyle/>
            <a:p>
              <a:r>
                <a:rPr lang="en-US" sz="2400" dirty="0" smtClean="0"/>
                <a:t>Screw-on circuit board. A different board will be used for each operating magnetic field</a:t>
              </a:r>
              <a:endParaRPr lang="en-US" sz="2400" dirty="0"/>
            </a:p>
          </p:txBody>
        </p:sp>
        <p:cxnSp>
          <p:nvCxnSpPr>
            <p:cNvPr id="125" name="Straight Connector 124"/>
            <p:cNvCxnSpPr>
              <a:stCxn id="118" idx="1"/>
            </p:cNvCxnSpPr>
            <p:nvPr/>
          </p:nvCxnSpPr>
          <p:spPr>
            <a:xfrm flipH="1" flipV="1">
              <a:off x="23393400" y="16948692"/>
              <a:ext cx="838200" cy="4154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21854161" y="22398185"/>
              <a:ext cx="6400730" cy="827501"/>
            </a:xfrm>
            <a:prstGeom prst="rect">
              <a:avLst/>
            </a:prstGeom>
            <a:solidFill>
              <a:schemeClr val="bg1">
                <a:alpha val="70000"/>
              </a:schemeClr>
            </a:solidFill>
            <a:ln>
              <a:solidFill>
                <a:schemeClr val="tx1"/>
              </a:solidFill>
            </a:ln>
          </p:spPr>
          <p:txBody>
            <a:bodyPr wrap="square" rtlCol="0">
              <a:spAutoFit/>
            </a:bodyPr>
            <a:lstStyle/>
            <a:p>
              <a:pPr algn="ctr"/>
              <a:r>
                <a:rPr lang="en-US" sz="2400" dirty="0" smtClean="0"/>
                <a:t>Field regulation probe for the SCH magnet will be mounted below the NMR probe</a:t>
              </a:r>
              <a:endParaRPr lang="en-US" sz="2400" dirty="0"/>
            </a:p>
          </p:txBody>
        </p:sp>
        <p:grpSp>
          <p:nvGrpSpPr>
            <p:cNvPr id="69" name="Group 68"/>
            <p:cNvGrpSpPr/>
            <p:nvPr/>
          </p:nvGrpSpPr>
          <p:grpSpPr>
            <a:xfrm>
              <a:off x="21613648" y="24152327"/>
              <a:ext cx="6766486" cy="5839845"/>
              <a:chOff x="6675122" y="1782381"/>
              <a:chExt cx="6766486" cy="5839845"/>
            </a:xfrm>
          </p:grpSpPr>
          <p:sp>
            <p:nvSpPr>
              <p:cNvPr id="73" name="TextBox 72"/>
              <p:cNvSpPr txBox="1"/>
              <p:nvPr/>
            </p:nvSpPr>
            <p:spPr>
              <a:xfrm>
                <a:off x="7040808" y="1782381"/>
                <a:ext cx="6400800" cy="830997"/>
              </a:xfrm>
              <a:prstGeom prst="rect">
                <a:avLst/>
              </a:prstGeom>
              <a:solidFill>
                <a:schemeClr val="bg1">
                  <a:alpha val="70000"/>
                </a:schemeClr>
              </a:solidFill>
              <a:ln>
                <a:noFill/>
              </a:ln>
            </p:spPr>
            <p:txBody>
              <a:bodyPr wrap="square" rtlCol="0">
                <a:spAutoFit/>
              </a:bodyPr>
              <a:lstStyle/>
              <a:p>
                <a:pPr algn="ctr"/>
                <a:r>
                  <a:rPr lang="en-US" sz="2400" dirty="0" smtClean="0"/>
                  <a:t>Temporal field fluctuations in 25T Keck resistive magnet with and without field regulation</a:t>
                </a:r>
                <a:endParaRPr lang="en-US" sz="2400" dirty="0"/>
              </a:p>
            </p:txBody>
          </p:sp>
          <p:grpSp>
            <p:nvGrpSpPr>
              <p:cNvPr id="70" name="Group 69"/>
              <p:cNvGrpSpPr/>
              <p:nvPr/>
            </p:nvGrpSpPr>
            <p:grpSpPr>
              <a:xfrm>
                <a:off x="6675122" y="2729635"/>
                <a:ext cx="6400800" cy="4892591"/>
                <a:chOff x="6675122" y="2729635"/>
                <a:chExt cx="6400800" cy="4892591"/>
              </a:xfrm>
            </p:grpSpPr>
            <p:pic>
              <p:nvPicPr>
                <p:cNvPr id="74"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75122" y="2729635"/>
                  <a:ext cx="6400800" cy="4892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89067" y="2913403"/>
                  <a:ext cx="218661"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89066" y="3279162"/>
                  <a:ext cx="235974"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210800" y="2916677"/>
                  <a:ext cx="275648" cy="226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8" name="Rectangle 77"/>
                <p:cNvSpPr/>
                <p:nvPr/>
              </p:nvSpPr>
              <p:spPr>
                <a:xfrm>
                  <a:off x="8217666" y="2879649"/>
                  <a:ext cx="1227900" cy="338554"/>
                </a:xfrm>
                <a:prstGeom prst="rect">
                  <a:avLst/>
                </a:prstGeom>
              </p:spPr>
              <p:txBody>
                <a:bodyPr wrap="none" lIns="91440">
                  <a:spAutoFit/>
                </a:bodyPr>
                <a:lstStyle/>
                <a:p>
                  <a:r>
                    <a:rPr lang="nl-NL" sz="1600" dirty="0" smtClean="0"/>
                    <a:t>No feedback</a:t>
                  </a:r>
                  <a:endParaRPr lang="en-US" sz="1600" dirty="0"/>
                </a:p>
              </p:txBody>
            </p:sp>
            <p:sp>
              <p:nvSpPr>
                <p:cNvPr id="79" name="Rectangle 78"/>
                <p:cNvSpPr/>
                <p:nvPr/>
              </p:nvSpPr>
              <p:spPr>
                <a:xfrm>
                  <a:off x="8217666" y="3245409"/>
                  <a:ext cx="2157257" cy="338554"/>
                </a:xfrm>
                <a:prstGeom prst="rect">
                  <a:avLst/>
                </a:prstGeom>
              </p:spPr>
              <p:txBody>
                <a:bodyPr wrap="none" lIns="91440">
                  <a:spAutoFit/>
                </a:bodyPr>
                <a:lstStyle/>
                <a:p>
                  <a:r>
                    <a:rPr lang="en-US" sz="1600" dirty="0" smtClean="0"/>
                    <a:t>Inductive feedback only</a:t>
                  </a:r>
                  <a:endParaRPr lang="en-US" sz="1600" dirty="0"/>
                </a:p>
              </p:txBody>
            </p:sp>
            <p:sp>
              <p:nvSpPr>
                <p:cNvPr id="80" name="Rectangle 79"/>
                <p:cNvSpPr/>
                <p:nvPr/>
              </p:nvSpPr>
              <p:spPr>
                <a:xfrm>
                  <a:off x="10439400" y="2882923"/>
                  <a:ext cx="2580450" cy="338554"/>
                </a:xfrm>
                <a:prstGeom prst="rect">
                  <a:avLst/>
                </a:prstGeom>
              </p:spPr>
              <p:txBody>
                <a:bodyPr wrap="none" lIns="91440">
                  <a:spAutoFit/>
                </a:bodyPr>
                <a:lstStyle/>
                <a:p>
                  <a:r>
                    <a:rPr lang="en-US" sz="1600" dirty="0" smtClean="0"/>
                    <a:t>Inductive and NMR feedback</a:t>
                  </a:r>
                  <a:endParaRPr lang="en-US" sz="1600" dirty="0"/>
                </a:p>
              </p:txBody>
            </p:sp>
          </p:grpSp>
        </p:grpSp>
      </p:grpSp>
      <p:sp>
        <p:nvSpPr>
          <p:cNvPr id="7" name="Rectangle 6"/>
          <p:cNvSpPr/>
          <p:nvPr/>
        </p:nvSpPr>
        <p:spPr>
          <a:xfrm>
            <a:off x="15544800" y="7772400"/>
            <a:ext cx="12801600" cy="1920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15544730" y="27888865"/>
            <a:ext cx="12801600" cy="3657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15544730" y="27889075"/>
            <a:ext cx="12801600" cy="1323439"/>
          </a:xfrm>
          <a:prstGeom prst="rect">
            <a:avLst/>
          </a:prstGeom>
          <a:noFill/>
        </p:spPr>
        <p:txBody>
          <a:bodyPr wrap="square" rtlCol="0">
            <a:spAutoFit/>
          </a:bodyPr>
          <a:lstStyle/>
          <a:p>
            <a:pPr algn="ctr"/>
            <a:r>
              <a:rPr lang="en-US" sz="8000" dirty="0" smtClean="0"/>
              <a:t>Acknowledgements</a:t>
            </a:r>
          </a:p>
        </p:txBody>
      </p:sp>
      <p:sp>
        <p:nvSpPr>
          <p:cNvPr id="3" name="Rectangle 2"/>
          <p:cNvSpPr/>
          <p:nvPr/>
        </p:nvSpPr>
        <p:spPr>
          <a:xfrm>
            <a:off x="16002000" y="29260800"/>
            <a:ext cx="11887200" cy="1938992"/>
          </a:xfrm>
          <a:prstGeom prst="rect">
            <a:avLst/>
          </a:prstGeom>
        </p:spPr>
        <p:txBody>
          <a:bodyPr wrap="square">
            <a:spAutoFit/>
          </a:bodyPr>
          <a:lstStyle/>
          <a:p>
            <a:pPr indent="228600" algn="just"/>
            <a:r>
              <a:rPr lang="en-US" sz="2400" dirty="0" smtClean="0"/>
              <a:t>This </a:t>
            </a:r>
            <a:r>
              <a:rPr lang="en-US" sz="2400" dirty="0"/>
              <a:t>work was supported by </a:t>
            </a:r>
            <a:r>
              <a:rPr lang="en-US" sz="2400" dirty="0" smtClean="0"/>
              <a:t>the National Science Foundation through </a:t>
            </a:r>
            <a:r>
              <a:rPr lang="en-US" sz="2400" dirty="0"/>
              <a:t>DMR-0603042 and </a:t>
            </a:r>
            <a:r>
              <a:rPr lang="en-US" sz="2400" dirty="0" smtClean="0"/>
              <a:t>DMR-1039938 awards.  </a:t>
            </a:r>
            <a:r>
              <a:rPr lang="en-US" sz="2400" dirty="0"/>
              <a:t>A portion of this work was performed at the National High Magnetic Field Laboratory, which is supported by the </a:t>
            </a:r>
            <a:r>
              <a:rPr lang="en-US" sz="2400" dirty="0" smtClean="0"/>
              <a:t>NSF through </a:t>
            </a:r>
            <a:r>
              <a:rPr lang="en-US" sz="2400" dirty="0"/>
              <a:t>Cooperative Agreement </a:t>
            </a:r>
            <a:r>
              <a:rPr lang="en-US" sz="2400" dirty="0" smtClean="0"/>
              <a:t>DMR-1157490 and by the </a:t>
            </a:r>
            <a:r>
              <a:rPr lang="en-US" sz="2400" dirty="0"/>
              <a:t>State of Florida</a:t>
            </a:r>
            <a:r>
              <a:rPr lang="en-US" sz="2400" dirty="0" smtClean="0"/>
              <a:t>. The SCH magnet design and construction is the effort of the Hybrid </a:t>
            </a:r>
            <a:r>
              <a:rPr lang="en-US" sz="2400" dirty="0"/>
              <a:t>Magnet Project Team at the </a:t>
            </a:r>
            <a:r>
              <a:rPr lang="en-US" sz="2400" dirty="0" smtClean="0"/>
              <a:t>NHMFL.</a:t>
            </a:r>
            <a:endParaRPr lang="en-US" sz="2400" dirty="0"/>
          </a:p>
        </p:txBody>
      </p:sp>
      <p:pic>
        <p:nvPicPr>
          <p:cNvPr id="1026" name="CBA01BB2-C0E5-4FC7-8DF0-7DFA01B49689" descr="image.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081456" y="1828800"/>
            <a:ext cx="3894666" cy="384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9859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16311</TotalTime>
  <Words>1362</Words>
  <Application>Microsoft Office PowerPoint</Application>
  <PresentationFormat>Custom</PresentationFormat>
  <Paragraphs>97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NMR hardware development for the 1.5 GHz series-connected hybrid (SCH) magnet at the National High Magnetic Field Laboratory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NMR hardware development for the 1.5 GHz series-connected hybrid (SCH) magnet at the National High Magnetic Field Laboratory</dc:title>
  <dc:creator>Ilya_admin</dc:creator>
  <cp:lastModifiedBy>Litvak</cp:lastModifiedBy>
  <cp:revision>110</cp:revision>
  <cp:lastPrinted>2014-07-08T21:31:22Z</cp:lastPrinted>
  <dcterms:created xsi:type="dcterms:W3CDTF">2014-06-19T12:51:23Z</dcterms:created>
  <dcterms:modified xsi:type="dcterms:W3CDTF">2014-07-11T20:00:45Z</dcterms:modified>
</cp:coreProperties>
</file>